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sldIdLst>
    <p:sldId id="256" r:id="rId2"/>
    <p:sldId id="307" r:id="rId3"/>
    <p:sldId id="306" r:id="rId4"/>
    <p:sldId id="264" r:id="rId5"/>
    <p:sldId id="259" r:id="rId6"/>
    <p:sldId id="277" r:id="rId7"/>
    <p:sldId id="271" r:id="rId8"/>
    <p:sldId id="266" r:id="rId9"/>
    <p:sldId id="257" r:id="rId10"/>
    <p:sldId id="280" r:id="rId11"/>
    <p:sldId id="287" r:id="rId12"/>
    <p:sldId id="270" r:id="rId13"/>
    <p:sldId id="269" r:id="rId14"/>
    <p:sldId id="282" r:id="rId15"/>
    <p:sldId id="283" r:id="rId16"/>
    <p:sldId id="284" r:id="rId17"/>
    <p:sldId id="285" r:id="rId18"/>
    <p:sldId id="279" r:id="rId19"/>
    <p:sldId id="261" r:id="rId20"/>
    <p:sldId id="272" r:id="rId21"/>
    <p:sldId id="305" r:id="rId22"/>
    <p:sldId id="293" r:id="rId23"/>
    <p:sldId id="294" r:id="rId24"/>
    <p:sldId id="290" r:id="rId25"/>
    <p:sldId id="295" r:id="rId26"/>
    <p:sldId id="297" r:id="rId27"/>
    <p:sldId id="298" r:id="rId28"/>
    <p:sldId id="299" r:id="rId29"/>
    <p:sldId id="300" r:id="rId30"/>
    <p:sldId id="302" r:id="rId31"/>
    <p:sldId id="303" r:id="rId32"/>
    <p:sldId id="28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94660"/>
  </p:normalViewPr>
  <p:slideViewPr>
    <p:cSldViewPr snapToGrid="0">
      <p:cViewPr varScale="1">
        <p:scale>
          <a:sx n="95" d="100"/>
          <a:sy n="95" d="100"/>
        </p:scale>
        <p:origin x="104" y="2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B61BEF0D-F0BB-DE4B-95CE-6DB70DBA9567}" type="datetimeFigureOut">
              <a:rPr lang="en-US" smtClean="0"/>
              <a:pPr/>
              <a:t>11/6/2019</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57F1E4F-1CFF-5643-939E-217C01CDF565}" type="slidenum">
              <a:rPr lang="en-US" smtClean="0"/>
              <a:pPr/>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862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77347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0588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smtClean="0"/>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047801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508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smtClean="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80299216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029125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419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3620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zh-CN" altLang="en-US"/>
              <a:t>单击此处编辑母版标题样式</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2A54C80-263E-416B-A8E0-580EDEADCBDC}" type="datetimeFigureOut">
              <a:rPr lang="en-US" smtClean="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95994851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8070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B61BEF0D-F0BB-DE4B-95CE-6DB70DBA9567}" type="datetimeFigureOut">
              <a:rPr lang="en-US" smtClean="0"/>
              <a:pPr/>
              <a:t>11/6/2019</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245041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820414-5291-4260-9B54-5C1C6C033721}"/>
              </a:ext>
            </a:extLst>
          </p:cNvPr>
          <p:cNvSpPr>
            <a:spLocks noGrp="1"/>
          </p:cNvSpPr>
          <p:nvPr>
            <p:ph type="ctrTitle"/>
          </p:nvPr>
        </p:nvSpPr>
        <p:spPr/>
        <p:txBody>
          <a:bodyPr/>
          <a:lstStyle/>
          <a:p>
            <a:r>
              <a:rPr lang="en-US" altLang="zh-CN" b="1" dirty="0"/>
              <a:t>Sentiment Analysis</a:t>
            </a:r>
            <a:br>
              <a:rPr lang="zh-CN" altLang="zh-CN" dirty="0"/>
            </a:br>
            <a:endParaRPr lang="zh-CN" altLang="en-US" dirty="0"/>
          </a:p>
        </p:txBody>
      </p:sp>
      <p:sp>
        <p:nvSpPr>
          <p:cNvPr id="3" name="副标题 2">
            <a:extLst>
              <a:ext uri="{FF2B5EF4-FFF2-40B4-BE49-F238E27FC236}">
                <a16:creationId xmlns:a16="http://schemas.microsoft.com/office/drawing/2014/main" id="{5EBE44AB-F16E-4D1D-8D72-2CE3B9E053F1}"/>
              </a:ext>
            </a:extLst>
          </p:cNvPr>
          <p:cNvSpPr>
            <a:spLocks noGrp="1"/>
          </p:cNvSpPr>
          <p:nvPr>
            <p:ph type="subTitle" idx="1"/>
          </p:nvPr>
        </p:nvSpPr>
        <p:spPr/>
        <p:txBody>
          <a:bodyPr>
            <a:normAutofit/>
          </a:bodyPr>
          <a:lstStyle/>
          <a:p>
            <a:r>
              <a:rPr lang="zh-CN" altLang="en-US" sz="2400" dirty="0">
                <a:latin typeface="+mn-ea"/>
              </a:rPr>
              <a:t>孙维纬</a:t>
            </a:r>
            <a:r>
              <a:rPr lang="en-US" altLang="zh-CN" sz="2400" dirty="0">
                <a:latin typeface="+mn-ea"/>
              </a:rPr>
              <a:t>&amp;</a:t>
            </a:r>
            <a:r>
              <a:rPr lang="zh-CN" altLang="en-US" sz="2400" dirty="0">
                <a:latin typeface="+mn-ea"/>
              </a:rPr>
              <a:t>赵鑫鉴</a:t>
            </a:r>
          </a:p>
        </p:txBody>
      </p:sp>
    </p:spTree>
    <p:extLst>
      <p:ext uri="{BB962C8B-B14F-4D97-AF65-F5344CB8AC3E}">
        <p14:creationId xmlns:p14="http://schemas.microsoft.com/office/powerpoint/2010/main" val="3874571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05364F-7AF1-4A87-A4E1-D0518DDB2037}"/>
              </a:ext>
            </a:extLst>
          </p:cNvPr>
          <p:cNvSpPr>
            <a:spLocks noGrp="1"/>
          </p:cNvSpPr>
          <p:nvPr>
            <p:ph type="title"/>
          </p:nvPr>
        </p:nvSpPr>
        <p:spPr>
          <a:xfrm>
            <a:off x="1143000" y="582704"/>
            <a:ext cx="9875520" cy="1356360"/>
          </a:xfrm>
        </p:spPr>
        <p:txBody>
          <a:bodyPr/>
          <a:lstStyle/>
          <a:p>
            <a:r>
              <a:rPr lang="zh-CN" altLang="en-US" dirty="0">
                <a:solidFill>
                  <a:srgbClr val="00B0F0"/>
                </a:solidFill>
              </a:rPr>
              <a:t>测试模型</a:t>
            </a:r>
            <a:r>
              <a:rPr lang="en-US" altLang="zh-CN" dirty="0">
                <a:solidFill>
                  <a:srgbClr val="00B0F0"/>
                </a:solidFill>
              </a:rPr>
              <a:t>-</a:t>
            </a:r>
            <a:r>
              <a:rPr lang="zh-CN" altLang="en-US" dirty="0">
                <a:solidFill>
                  <a:srgbClr val="00B0F0"/>
                </a:solidFill>
              </a:rPr>
              <a:t>深度学习经典模型</a:t>
            </a:r>
          </a:p>
        </p:txBody>
      </p:sp>
      <p:sp>
        <p:nvSpPr>
          <p:cNvPr id="3" name="内容占位符 2">
            <a:extLst>
              <a:ext uri="{FF2B5EF4-FFF2-40B4-BE49-F238E27FC236}">
                <a16:creationId xmlns:a16="http://schemas.microsoft.com/office/drawing/2014/main" id="{5BF8A715-E5C5-4840-850F-E76DE7F00C28}"/>
              </a:ext>
            </a:extLst>
          </p:cNvPr>
          <p:cNvSpPr>
            <a:spLocks noGrp="1"/>
          </p:cNvSpPr>
          <p:nvPr>
            <p:ph idx="1"/>
          </p:nvPr>
        </p:nvSpPr>
        <p:spPr>
          <a:xfrm>
            <a:off x="1176129" y="1788459"/>
            <a:ext cx="9872871" cy="4038600"/>
          </a:xfrm>
        </p:spPr>
        <p:txBody>
          <a:bodyPr>
            <a:normAutofit lnSpcReduction="10000"/>
          </a:bodyPr>
          <a:lstStyle/>
          <a:p>
            <a:r>
              <a:rPr lang="en-US" altLang="zh-CN" dirty="0">
                <a:solidFill>
                  <a:schemeClr val="tx1"/>
                </a:solidFill>
              </a:rPr>
              <a:t>CNN</a:t>
            </a:r>
          </a:p>
          <a:p>
            <a:r>
              <a:rPr lang="en-US" altLang="zh-CN" dirty="0">
                <a:solidFill>
                  <a:srgbClr val="00B050"/>
                </a:solidFill>
              </a:rPr>
              <a:t>DPCNN</a:t>
            </a:r>
            <a:r>
              <a:rPr lang="zh-CN" altLang="en-US" dirty="0">
                <a:solidFill>
                  <a:srgbClr val="00B050"/>
                </a:solidFill>
              </a:rPr>
              <a:t>（</a:t>
            </a:r>
            <a:r>
              <a:rPr lang="en-US" altLang="zh-CN" dirty="0">
                <a:solidFill>
                  <a:srgbClr val="00B050"/>
                </a:solidFill>
              </a:rPr>
              <a:t>2017 ACL</a:t>
            </a:r>
            <a:r>
              <a:rPr lang="zh-CN" altLang="en-US" dirty="0">
                <a:solidFill>
                  <a:srgbClr val="00B050"/>
                </a:solidFill>
              </a:rPr>
              <a:t>）</a:t>
            </a:r>
            <a:endParaRPr lang="en-US" altLang="zh-CN" dirty="0">
              <a:solidFill>
                <a:srgbClr val="00B050"/>
              </a:solidFill>
            </a:endParaRPr>
          </a:p>
          <a:p>
            <a:r>
              <a:rPr lang="en-US" altLang="zh-CN" dirty="0">
                <a:solidFill>
                  <a:schemeClr val="tx1"/>
                </a:solidFill>
              </a:rPr>
              <a:t>LSTM</a:t>
            </a:r>
          </a:p>
          <a:p>
            <a:r>
              <a:rPr lang="en-US" altLang="zh-CN" dirty="0">
                <a:solidFill>
                  <a:schemeClr val="tx1"/>
                </a:solidFill>
              </a:rPr>
              <a:t>BILSTM</a:t>
            </a:r>
          </a:p>
          <a:p>
            <a:pPr marL="0" indent="0">
              <a:buNone/>
            </a:pPr>
            <a:r>
              <a:rPr lang="zh-CN" altLang="en-US" dirty="0">
                <a:solidFill>
                  <a:schemeClr val="tx1"/>
                </a:solidFill>
              </a:rPr>
              <a:t>模型优化：</a:t>
            </a:r>
            <a:endParaRPr lang="en-US" altLang="zh-CN" dirty="0">
              <a:solidFill>
                <a:schemeClr val="tx1"/>
              </a:solidFill>
            </a:endParaRPr>
          </a:p>
          <a:p>
            <a:r>
              <a:rPr lang="en-US" altLang="zh-CN" dirty="0">
                <a:solidFill>
                  <a:schemeClr val="tx1"/>
                </a:solidFill>
              </a:rPr>
              <a:t>GRU</a:t>
            </a:r>
          </a:p>
          <a:p>
            <a:r>
              <a:rPr lang="zh-CN" altLang="en-US" dirty="0">
                <a:solidFill>
                  <a:schemeClr val="tx1"/>
                </a:solidFill>
              </a:rPr>
              <a:t>双向</a:t>
            </a:r>
            <a:r>
              <a:rPr lang="en-US" altLang="zh-CN" dirty="0">
                <a:solidFill>
                  <a:schemeClr val="tx1"/>
                </a:solidFill>
              </a:rPr>
              <a:t>GRU</a:t>
            </a:r>
          </a:p>
          <a:p>
            <a:r>
              <a:rPr lang="en-US" altLang="zh-CN" dirty="0">
                <a:solidFill>
                  <a:schemeClr val="tx1"/>
                </a:solidFill>
              </a:rPr>
              <a:t>GRU+ attention</a:t>
            </a:r>
          </a:p>
          <a:p>
            <a:r>
              <a:rPr lang="en-US" altLang="zh-CN" dirty="0" err="1">
                <a:solidFill>
                  <a:schemeClr val="tx1"/>
                </a:solidFill>
              </a:rPr>
              <a:t>Bilstm</a:t>
            </a:r>
            <a:r>
              <a:rPr lang="en-US" altLang="zh-CN" dirty="0">
                <a:solidFill>
                  <a:schemeClr val="tx1"/>
                </a:solidFill>
              </a:rPr>
              <a:t>+ attention</a:t>
            </a:r>
            <a:r>
              <a:rPr lang="zh-CN" altLang="en-US" dirty="0">
                <a:solidFill>
                  <a:schemeClr val="tx1"/>
                </a:solidFill>
              </a:rPr>
              <a:t>（在这里我想说一句孙维纬</a:t>
            </a:r>
            <a:r>
              <a:rPr lang="en-US" altLang="zh-CN" dirty="0" err="1">
                <a:solidFill>
                  <a:schemeClr val="tx1"/>
                </a:solidFill>
              </a:rPr>
              <a:t>nb</a:t>
            </a:r>
            <a:r>
              <a:rPr lang="zh-CN" altLang="en-US" dirty="0">
                <a:solidFill>
                  <a:schemeClr val="tx1"/>
                </a:solidFill>
              </a:rPr>
              <a:t>！）</a:t>
            </a:r>
            <a:endParaRPr lang="en-US" altLang="zh-CN" dirty="0">
              <a:solidFill>
                <a:schemeClr val="tx1"/>
              </a:solidFill>
            </a:endParaRPr>
          </a:p>
          <a:p>
            <a:endParaRPr lang="en-US" altLang="zh-CN" dirty="0">
              <a:solidFill>
                <a:schemeClr val="tx1"/>
              </a:solidFill>
            </a:endParaRPr>
          </a:p>
          <a:p>
            <a:endParaRPr lang="zh-CN" altLang="en-US" dirty="0"/>
          </a:p>
        </p:txBody>
      </p:sp>
      <p:cxnSp>
        <p:nvCxnSpPr>
          <p:cNvPr id="5" name="直接连接符 4">
            <a:extLst>
              <a:ext uri="{FF2B5EF4-FFF2-40B4-BE49-F238E27FC236}">
                <a16:creationId xmlns:a16="http://schemas.microsoft.com/office/drawing/2014/main" id="{7A19E48F-9CC4-42DA-99E3-C5AA4DFFF03B}"/>
              </a:ext>
            </a:extLst>
          </p:cNvPr>
          <p:cNvCxnSpPr>
            <a:cxnSpLocks/>
          </p:cNvCxnSpPr>
          <p:nvPr/>
        </p:nvCxnSpPr>
        <p:spPr>
          <a:xfrm>
            <a:off x="1391771" y="2393577"/>
            <a:ext cx="2494430" cy="0"/>
          </a:xfrm>
          <a:prstGeom prst="line">
            <a:avLst/>
          </a:prstGeom>
          <a:ln w="19050"/>
        </p:spPr>
        <p:style>
          <a:lnRef idx="1">
            <a:schemeClr val="dk1"/>
          </a:lnRef>
          <a:fillRef idx="0">
            <a:schemeClr val="dk1"/>
          </a:fillRef>
          <a:effectRef idx="0">
            <a:schemeClr val="dk1"/>
          </a:effectRef>
          <a:fontRef idx="minor">
            <a:schemeClr val="tx1"/>
          </a:fontRef>
        </p:style>
      </p:cxnSp>
      <p:pic>
        <p:nvPicPr>
          <p:cNvPr id="6" name="图片 5">
            <a:extLst>
              <a:ext uri="{FF2B5EF4-FFF2-40B4-BE49-F238E27FC236}">
                <a16:creationId xmlns:a16="http://schemas.microsoft.com/office/drawing/2014/main" id="{AB0C09D0-2EEF-483F-9440-BD63110F6ECD}"/>
              </a:ext>
            </a:extLst>
          </p:cNvPr>
          <p:cNvPicPr>
            <a:picLocks noChangeAspect="1"/>
          </p:cNvPicPr>
          <p:nvPr/>
        </p:nvPicPr>
        <p:blipFill>
          <a:blip r:embed="rId2"/>
          <a:stretch>
            <a:fillRect/>
          </a:stretch>
        </p:blipFill>
        <p:spPr>
          <a:xfrm>
            <a:off x="6174889" y="3826944"/>
            <a:ext cx="4247415" cy="1257568"/>
          </a:xfrm>
          <a:prstGeom prst="rect">
            <a:avLst/>
          </a:prstGeom>
        </p:spPr>
      </p:pic>
    </p:spTree>
    <p:extLst>
      <p:ext uri="{BB962C8B-B14F-4D97-AF65-F5344CB8AC3E}">
        <p14:creationId xmlns:p14="http://schemas.microsoft.com/office/powerpoint/2010/main" val="2492340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eview">
            <a:extLst>
              <a:ext uri="{FF2B5EF4-FFF2-40B4-BE49-F238E27FC236}">
                <a16:creationId xmlns:a16="http://schemas.microsoft.com/office/drawing/2014/main" id="{5CD6683A-FF0A-43E1-9BFF-F5A322F5DF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454412"/>
            <a:ext cx="8162366" cy="74670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eview">
            <a:extLst>
              <a:ext uri="{FF2B5EF4-FFF2-40B4-BE49-F238E27FC236}">
                <a16:creationId xmlns:a16="http://schemas.microsoft.com/office/drawing/2014/main" id="{B2659C37-BB74-400B-B63D-AA436EB05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4087" y="1748118"/>
            <a:ext cx="4040458" cy="188931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D3CDD49-5286-4F3A-AC96-7162B1014EC2}"/>
              </a:ext>
            </a:extLst>
          </p:cNvPr>
          <p:cNvSpPr txBox="1"/>
          <p:nvPr/>
        </p:nvSpPr>
        <p:spPr>
          <a:xfrm>
            <a:off x="8471647" y="3765177"/>
            <a:ext cx="3207124" cy="2308324"/>
          </a:xfrm>
          <a:prstGeom prst="rect">
            <a:avLst/>
          </a:prstGeom>
          <a:noFill/>
        </p:spPr>
        <p:txBody>
          <a:bodyPr wrap="square" rtlCol="0">
            <a:spAutoFit/>
          </a:bodyPr>
          <a:lstStyle/>
          <a:p>
            <a:r>
              <a:rPr lang="en-US" altLang="zh-CN" dirty="0" err="1"/>
              <a:t>Maxpooling</a:t>
            </a:r>
            <a:r>
              <a:rPr lang="zh-CN" altLang="en-US" dirty="0"/>
              <a:t>主要作用是下采样。直觉上我们用一个</a:t>
            </a:r>
            <a:r>
              <a:rPr lang="en-US" altLang="zh-CN" dirty="0"/>
              <a:t>filter</a:t>
            </a:r>
            <a:r>
              <a:rPr lang="zh-CN" altLang="en-US" dirty="0"/>
              <a:t>对整个矩阵做扫描必然会产生冗余信息。</a:t>
            </a:r>
            <a:r>
              <a:rPr lang="en-US" altLang="zh-CN" dirty="0"/>
              <a:t> </a:t>
            </a:r>
            <a:r>
              <a:rPr lang="en-US" altLang="zh-CN" dirty="0" err="1"/>
              <a:t>Maxpooling</a:t>
            </a:r>
            <a:r>
              <a:rPr lang="zh-CN" altLang="en-US" dirty="0"/>
              <a:t>保留了每一小块中最大值，也就保留了这一块区域最佳匹配的结果。可以很大程度上减少计算量，降低模型复杂度。</a:t>
            </a:r>
          </a:p>
        </p:txBody>
      </p:sp>
      <p:pic>
        <p:nvPicPr>
          <p:cNvPr id="5" name="图片 4">
            <a:extLst>
              <a:ext uri="{FF2B5EF4-FFF2-40B4-BE49-F238E27FC236}">
                <a16:creationId xmlns:a16="http://schemas.microsoft.com/office/drawing/2014/main" id="{716AAA30-0C70-43F6-B6E0-70B8A8285AD5}"/>
              </a:ext>
            </a:extLst>
          </p:cNvPr>
          <p:cNvPicPr>
            <a:picLocks noChangeAspect="1"/>
          </p:cNvPicPr>
          <p:nvPr/>
        </p:nvPicPr>
        <p:blipFill>
          <a:blip r:embed="rId4"/>
          <a:stretch>
            <a:fillRect/>
          </a:stretch>
        </p:blipFill>
        <p:spPr>
          <a:xfrm>
            <a:off x="7307267" y="243237"/>
            <a:ext cx="3467278" cy="679485"/>
          </a:xfrm>
          <a:prstGeom prst="rect">
            <a:avLst/>
          </a:prstGeom>
        </p:spPr>
      </p:pic>
    </p:spTree>
    <p:extLst>
      <p:ext uri="{BB962C8B-B14F-4D97-AF65-F5344CB8AC3E}">
        <p14:creationId xmlns:p14="http://schemas.microsoft.com/office/powerpoint/2010/main" val="1459240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4F263-1571-43D0-A6B6-95D374D03C11}"/>
              </a:ext>
            </a:extLst>
          </p:cNvPr>
          <p:cNvSpPr>
            <a:spLocks noGrp="1"/>
          </p:cNvSpPr>
          <p:nvPr>
            <p:ph type="title"/>
          </p:nvPr>
        </p:nvSpPr>
        <p:spPr>
          <a:xfrm>
            <a:off x="833717" y="165847"/>
            <a:ext cx="9875520" cy="1356360"/>
          </a:xfrm>
        </p:spPr>
        <p:txBody>
          <a:bodyPr/>
          <a:lstStyle/>
          <a:p>
            <a:r>
              <a:rPr lang="zh-CN" altLang="en-US" dirty="0">
                <a:solidFill>
                  <a:srgbClr val="00B0F0"/>
                </a:solidFill>
              </a:rPr>
              <a:t>为什么要用</a:t>
            </a:r>
            <a:r>
              <a:rPr lang="en-US" altLang="zh-CN" dirty="0">
                <a:solidFill>
                  <a:srgbClr val="00B0F0"/>
                </a:solidFill>
              </a:rPr>
              <a:t>GRU</a:t>
            </a:r>
            <a:r>
              <a:rPr lang="zh-CN" altLang="en-US" dirty="0">
                <a:solidFill>
                  <a:srgbClr val="00B0F0"/>
                </a:solidFill>
              </a:rPr>
              <a:t>？</a:t>
            </a:r>
          </a:p>
        </p:txBody>
      </p:sp>
      <p:pic>
        <p:nvPicPr>
          <p:cNvPr id="3" name="内容占位符 2">
            <a:extLst>
              <a:ext uri="{FF2B5EF4-FFF2-40B4-BE49-F238E27FC236}">
                <a16:creationId xmlns:a16="http://schemas.microsoft.com/office/drawing/2014/main" id="{888C9DE9-E7EE-4CEE-8C47-6ABCB6E6834D}"/>
              </a:ext>
            </a:extLst>
          </p:cNvPr>
          <p:cNvPicPr>
            <a:picLocks noGrp="1" noChangeAspect="1"/>
          </p:cNvPicPr>
          <p:nvPr>
            <p:ph idx="1"/>
          </p:nvPr>
        </p:nvPicPr>
        <p:blipFill>
          <a:blip r:embed="rId2"/>
          <a:stretch>
            <a:fillRect/>
          </a:stretch>
        </p:blipFill>
        <p:spPr>
          <a:xfrm>
            <a:off x="1311087" y="1172679"/>
            <a:ext cx="7365948" cy="5305867"/>
          </a:xfrm>
          <a:prstGeom prst="rect">
            <a:avLst/>
          </a:prstGeom>
        </p:spPr>
      </p:pic>
      <p:pic>
        <p:nvPicPr>
          <p:cNvPr id="7" name="图片 6">
            <a:extLst>
              <a:ext uri="{FF2B5EF4-FFF2-40B4-BE49-F238E27FC236}">
                <a16:creationId xmlns:a16="http://schemas.microsoft.com/office/drawing/2014/main" id="{6F42DF5B-C45D-44B1-AEB0-4B53A75BF820}"/>
              </a:ext>
            </a:extLst>
          </p:cNvPr>
          <p:cNvPicPr>
            <a:picLocks noChangeAspect="1"/>
          </p:cNvPicPr>
          <p:nvPr/>
        </p:nvPicPr>
        <p:blipFill>
          <a:blip r:embed="rId3"/>
          <a:stretch>
            <a:fillRect/>
          </a:stretch>
        </p:blipFill>
        <p:spPr>
          <a:xfrm>
            <a:off x="7103471" y="2993058"/>
            <a:ext cx="4745630" cy="1678559"/>
          </a:xfrm>
          <a:prstGeom prst="rect">
            <a:avLst/>
          </a:prstGeom>
        </p:spPr>
      </p:pic>
    </p:spTree>
    <p:extLst>
      <p:ext uri="{BB962C8B-B14F-4D97-AF65-F5344CB8AC3E}">
        <p14:creationId xmlns:p14="http://schemas.microsoft.com/office/powerpoint/2010/main" val="2753072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4F263-1571-43D0-A6B6-95D374D03C11}"/>
              </a:ext>
            </a:extLst>
          </p:cNvPr>
          <p:cNvSpPr>
            <a:spLocks noGrp="1"/>
          </p:cNvSpPr>
          <p:nvPr>
            <p:ph type="title"/>
          </p:nvPr>
        </p:nvSpPr>
        <p:spPr>
          <a:xfrm>
            <a:off x="1158239" y="407894"/>
            <a:ext cx="9875520" cy="1356360"/>
          </a:xfrm>
        </p:spPr>
        <p:txBody>
          <a:bodyPr/>
          <a:lstStyle/>
          <a:p>
            <a:r>
              <a:rPr lang="zh-CN" altLang="en-US" dirty="0">
                <a:solidFill>
                  <a:srgbClr val="00B0F0"/>
                </a:solidFill>
              </a:rPr>
              <a:t>为什么要用</a:t>
            </a:r>
            <a:r>
              <a:rPr lang="en-US" altLang="zh-CN" dirty="0">
                <a:solidFill>
                  <a:srgbClr val="00B0F0"/>
                </a:solidFill>
              </a:rPr>
              <a:t>GRU</a:t>
            </a:r>
            <a:r>
              <a:rPr lang="zh-CN" altLang="en-US" dirty="0">
                <a:solidFill>
                  <a:srgbClr val="00B0F0"/>
                </a:solidFill>
              </a:rPr>
              <a:t>？</a:t>
            </a:r>
          </a:p>
        </p:txBody>
      </p:sp>
      <p:pic>
        <p:nvPicPr>
          <p:cNvPr id="4" name="内容占位符 3">
            <a:extLst>
              <a:ext uri="{FF2B5EF4-FFF2-40B4-BE49-F238E27FC236}">
                <a16:creationId xmlns:a16="http://schemas.microsoft.com/office/drawing/2014/main" id="{3A51C1A7-4733-49F4-BBCF-3B39C3693AD6}"/>
              </a:ext>
            </a:extLst>
          </p:cNvPr>
          <p:cNvPicPr>
            <a:picLocks noGrp="1" noChangeAspect="1"/>
          </p:cNvPicPr>
          <p:nvPr>
            <p:ph idx="1"/>
          </p:nvPr>
        </p:nvPicPr>
        <p:blipFill>
          <a:blip r:embed="rId2"/>
          <a:stretch>
            <a:fillRect/>
          </a:stretch>
        </p:blipFill>
        <p:spPr>
          <a:xfrm>
            <a:off x="2340813" y="1645571"/>
            <a:ext cx="7510373" cy="4699113"/>
          </a:xfrm>
          <a:prstGeom prst="rect">
            <a:avLst/>
          </a:prstGeom>
        </p:spPr>
      </p:pic>
    </p:spTree>
    <p:extLst>
      <p:ext uri="{BB962C8B-B14F-4D97-AF65-F5344CB8AC3E}">
        <p14:creationId xmlns:p14="http://schemas.microsoft.com/office/powerpoint/2010/main" val="1895458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eview">
            <a:extLst>
              <a:ext uri="{FF2B5EF4-FFF2-40B4-BE49-F238E27FC236}">
                <a16:creationId xmlns:a16="http://schemas.microsoft.com/office/drawing/2014/main" id="{9044592A-C333-49E1-BF6B-0CF92F21B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432" y="318493"/>
            <a:ext cx="8369568" cy="6221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031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eview">
            <a:extLst>
              <a:ext uri="{FF2B5EF4-FFF2-40B4-BE49-F238E27FC236}">
                <a16:creationId xmlns:a16="http://schemas.microsoft.com/office/drawing/2014/main" id="{ED9BA4CA-F893-4AEC-8A13-C01A4B9175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0425" y="526501"/>
            <a:ext cx="5729352" cy="558275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75644D25-6696-49A5-AB73-D66E612518DE}"/>
              </a:ext>
            </a:extLst>
          </p:cNvPr>
          <p:cNvSpPr/>
          <p:nvPr/>
        </p:nvSpPr>
        <p:spPr>
          <a:xfrm>
            <a:off x="5206253" y="3696170"/>
            <a:ext cx="6096000" cy="923330"/>
          </a:xfrm>
          <a:prstGeom prst="rect">
            <a:avLst/>
          </a:prstGeom>
        </p:spPr>
        <p:txBody>
          <a:bodyPr>
            <a:spAutoFit/>
          </a:bodyPr>
          <a:lstStyle/>
          <a:p>
            <a:r>
              <a:rPr lang="en-US" altLang="zh-CN" dirty="0"/>
              <a:t>GRU</a:t>
            </a:r>
            <a:r>
              <a:rPr lang="zh-CN" altLang="en-US" dirty="0"/>
              <a:t>很聪明的一点就在于，使用了同一个门控</a:t>
            </a:r>
            <a:r>
              <a:rPr lang="en-US" altLang="zh-CN" dirty="0"/>
              <a:t>Z</a:t>
            </a:r>
            <a:r>
              <a:rPr lang="zh-CN" altLang="en-US" dirty="0"/>
              <a:t>就同时可以进行遗忘和选择记忆（</a:t>
            </a:r>
            <a:r>
              <a:rPr lang="en-US" altLang="zh-CN" dirty="0"/>
              <a:t>LSTM</a:t>
            </a:r>
            <a:r>
              <a:rPr lang="zh-CN" altLang="en-US" dirty="0"/>
              <a:t>则要使用多个门控）。</a:t>
            </a:r>
          </a:p>
          <a:p>
            <a:endParaRPr lang="zh-CN" altLang="en-US" dirty="0"/>
          </a:p>
        </p:txBody>
      </p:sp>
      <p:pic>
        <p:nvPicPr>
          <p:cNvPr id="7" name="图片 6">
            <a:extLst>
              <a:ext uri="{FF2B5EF4-FFF2-40B4-BE49-F238E27FC236}">
                <a16:creationId xmlns:a16="http://schemas.microsoft.com/office/drawing/2014/main" id="{25741DE1-252A-4573-BF9D-7D9E13C26B80}"/>
              </a:ext>
            </a:extLst>
          </p:cNvPr>
          <p:cNvPicPr>
            <a:picLocks noChangeAspect="1"/>
          </p:cNvPicPr>
          <p:nvPr/>
        </p:nvPicPr>
        <p:blipFill>
          <a:blip r:embed="rId3"/>
          <a:stretch>
            <a:fillRect/>
          </a:stretch>
        </p:blipFill>
        <p:spPr>
          <a:xfrm>
            <a:off x="6350493" y="1997509"/>
            <a:ext cx="3487359" cy="417801"/>
          </a:xfrm>
          <a:prstGeom prst="rect">
            <a:avLst/>
          </a:prstGeom>
        </p:spPr>
      </p:pic>
    </p:spTree>
    <p:extLst>
      <p:ext uri="{BB962C8B-B14F-4D97-AF65-F5344CB8AC3E}">
        <p14:creationId xmlns:p14="http://schemas.microsoft.com/office/powerpoint/2010/main" val="2538889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B14010-0E20-40AD-902E-3649711B0DEA}"/>
              </a:ext>
            </a:extLst>
          </p:cNvPr>
          <p:cNvSpPr>
            <a:spLocks noGrp="1"/>
          </p:cNvSpPr>
          <p:nvPr>
            <p:ph type="title"/>
          </p:nvPr>
        </p:nvSpPr>
        <p:spPr/>
        <p:txBody>
          <a:bodyPr/>
          <a:lstStyle/>
          <a:p>
            <a:r>
              <a:rPr lang="zh-CN" altLang="en-US" b="1" dirty="0"/>
              <a:t>为什么使用</a:t>
            </a:r>
            <a:r>
              <a:rPr lang="en-US" altLang="zh-CN" b="1" dirty="0"/>
              <a:t>LSTM</a:t>
            </a:r>
            <a:r>
              <a:rPr lang="zh-CN" altLang="en-US" b="1" dirty="0"/>
              <a:t>与</a:t>
            </a:r>
            <a:r>
              <a:rPr lang="en-US" altLang="zh-CN" b="1" dirty="0" err="1"/>
              <a:t>BiLSTM</a:t>
            </a:r>
            <a:r>
              <a:rPr lang="zh-CN" altLang="en-US" b="1" dirty="0"/>
              <a:t>？</a:t>
            </a:r>
            <a:br>
              <a:rPr lang="zh-CN" altLang="en-US" b="1" dirty="0"/>
            </a:br>
            <a:endParaRPr lang="zh-CN" altLang="en-US" dirty="0"/>
          </a:p>
        </p:txBody>
      </p:sp>
      <p:sp>
        <p:nvSpPr>
          <p:cNvPr id="3" name="内容占位符 2">
            <a:extLst>
              <a:ext uri="{FF2B5EF4-FFF2-40B4-BE49-F238E27FC236}">
                <a16:creationId xmlns:a16="http://schemas.microsoft.com/office/drawing/2014/main" id="{237CC9B1-52B8-456A-B2E6-025800D7FB7E}"/>
              </a:ext>
            </a:extLst>
          </p:cNvPr>
          <p:cNvSpPr>
            <a:spLocks noGrp="1"/>
          </p:cNvSpPr>
          <p:nvPr>
            <p:ph idx="1"/>
          </p:nvPr>
        </p:nvSpPr>
        <p:spPr>
          <a:xfrm>
            <a:off x="1143000" y="1724891"/>
            <a:ext cx="9872871" cy="4038600"/>
          </a:xfrm>
        </p:spPr>
        <p:txBody>
          <a:bodyPr>
            <a:normAutofit fontScale="85000" lnSpcReduction="10000"/>
          </a:bodyPr>
          <a:lstStyle/>
          <a:p>
            <a:pPr>
              <a:lnSpc>
                <a:spcPct val="120000"/>
              </a:lnSpc>
            </a:pPr>
            <a:r>
              <a:rPr lang="zh-CN" altLang="en-US" sz="2600" dirty="0">
                <a:solidFill>
                  <a:schemeClr val="tx1"/>
                </a:solidFill>
                <a:latin typeface="华文楷体" panose="02010600040101010101" pitchFamily="2" charset="-122"/>
                <a:ea typeface="华文楷体" panose="02010600040101010101" pitchFamily="2" charset="-122"/>
              </a:rPr>
              <a:t>将词的表示组合成句子的表示，可以采用相加的</a:t>
            </a:r>
            <a:r>
              <a:rPr lang="zh-CN" altLang="en-US" sz="2600" i="1" dirty="0">
                <a:solidFill>
                  <a:schemeClr val="tx1"/>
                </a:solidFill>
                <a:latin typeface="华文楷体" panose="02010600040101010101" pitchFamily="2" charset="-122"/>
                <a:ea typeface="华文楷体" panose="02010600040101010101" pitchFamily="2" charset="-122"/>
              </a:rPr>
              <a:t>方法</a:t>
            </a:r>
            <a:r>
              <a:rPr lang="zh-CN" altLang="en-US" sz="2600" dirty="0">
                <a:solidFill>
                  <a:schemeClr val="tx1"/>
                </a:solidFill>
                <a:latin typeface="华文楷体" panose="02010600040101010101" pitchFamily="2" charset="-122"/>
                <a:ea typeface="华文楷体" panose="02010600040101010101" pitchFamily="2" charset="-122"/>
              </a:rPr>
              <a:t>，即将所有词的表示进行加和，或者取平均等方法，</a:t>
            </a:r>
            <a:r>
              <a:rPr lang="zh-CN" altLang="en-US" sz="2600" dirty="0">
                <a:solidFill>
                  <a:srgbClr val="FF0000"/>
                </a:solidFill>
                <a:latin typeface="华文楷体" panose="02010600040101010101" pitchFamily="2" charset="-122"/>
                <a:ea typeface="华文楷体" panose="02010600040101010101" pitchFamily="2" charset="-122"/>
              </a:rPr>
              <a:t>但是这些方法没有考虑到词语在句子中前后顺序。</a:t>
            </a:r>
            <a:r>
              <a:rPr lang="zh-CN" altLang="en-US" sz="2600" dirty="0">
                <a:solidFill>
                  <a:schemeClr val="tx1"/>
                </a:solidFill>
                <a:latin typeface="华文楷体" panose="02010600040101010101" pitchFamily="2" charset="-122"/>
                <a:ea typeface="华文楷体" panose="02010600040101010101" pitchFamily="2" charset="-122"/>
              </a:rPr>
              <a:t>如句子“我不觉得他好</a:t>
            </a:r>
            <a:r>
              <a:rPr lang="en-US" altLang="zh-CN" sz="2600" dirty="0">
                <a:solidFill>
                  <a:schemeClr val="tx1"/>
                </a:solidFill>
                <a:latin typeface="华文楷体" panose="02010600040101010101" pitchFamily="2" charset="-122"/>
                <a:ea typeface="华文楷体" panose="02010600040101010101" pitchFamily="2" charset="-122"/>
              </a:rPr>
              <a:t>”</a:t>
            </a:r>
            <a:r>
              <a:rPr lang="zh-CN" altLang="en-US" sz="2600" dirty="0">
                <a:solidFill>
                  <a:schemeClr val="tx1"/>
                </a:solidFill>
                <a:latin typeface="华文楷体" panose="02010600040101010101" pitchFamily="2" charset="-122"/>
                <a:ea typeface="华文楷体" panose="02010600040101010101" pitchFamily="2" charset="-122"/>
              </a:rPr>
              <a:t>。“不”字是对后面“好”的否定，即该句子的情感极性是贬义。</a:t>
            </a:r>
            <a:r>
              <a:rPr lang="zh-CN" altLang="en-US" sz="2600" dirty="0">
                <a:solidFill>
                  <a:srgbClr val="FF0000"/>
                </a:solidFill>
                <a:latin typeface="华文楷体" panose="02010600040101010101" pitchFamily="2" charset="-122"/>
                <a:ea typeface="华文楷体" panose="02010600040101010101" pitchFamily="2" charset="-122"/>
              </a:rPr>
              <a:t>使用</a:t>
            </a:r>
            <a:r>
              <a:rPr lang="en-US" altLang="zh-CN" sz="2600" dirty="0">
                <a:solidFill>
                  <a:srgbClr val="FF0000"/>
                </a:solidFill>
                <a:latin typeface="华文楷体" panose="02010600040101010101" pitchFamily="2" charset="-122"/>
                <a:ea typeface="华文楷体" panose="02010600040101010101" pitchFamily="2" charset="-122"/>
              </a:rPr>
              <a:t>LSTM</a:t>
            </a:r>
            <a:r>
              <a:rPr lang="zh-CN" altLang="en-US" sz="2600" dirty="0">
                <a:solidFill>
                  <a:srgbClr val="FF0000"/>
                </a:solidFill>
                <a:latin typeface="华文楷体" panose="02010600040101010101" pitchFamily="2" charset="-122"/>
                <a:ea typeface="华文楷体" panose="02010600040101010101" pitchFamily="2" charset="-122"/>
              </a:rPr>
              <a:t>模型可以更好的捕捉到较长距离的依赖关系。因为</a:t>
            </a:r>
            <a:r>
              <a:rPr lang="en-US" altLang="zh-CN" sz="2600" dirty="0">
                <a:solidFill>
                  <a:srgbClr val="FF0000"/>
                </a:solidFill>
                <a:latin typeface="华文楷体" panose="02010600040101010101" pitchFamily="2" charset="-122"/>
                <a:ea typeface="华文楷体" panose="02010600040101010101" pitchFamily="2" charset="-122"/>
              </a:rPr>
              <a:t>LSTM</a:t>
            </a:r>
            <a:r>
              <a:rPr lang="zh-CN" altLang="en-US" sz="2600" dirty="0">
                <a:solidFill>
                  <a:srgbClr val="FF0000"/>
                </a:solidFill>
                <a:latin typeface="华文楷体" panose="02010600040101010101" pitchFamily="2" charset="-122"/>
                <a:ea typeface="华文楷体" panose="02010600040101010101" pitchFamily="2" charset="-122"/>
              </a:rPr>
              <a:t>通过训练过程可以学到记忆哪些信息和遗忘哪些信息。</a:t>
            </a:r>
          </a:p>
          <a:p>
            <a:pPr>
              <a:lnSpc>
                <a:spcPct val="120000"/>
              </a:lnSpc>
            </a:pPr>
            <a:r>
              <a:rPr lang="zh-CN" altLang="en-US" sz="2600" dirty="0">
                <a:solidFill>
                  <a:schemeClr val="tx1"/>
                </a:solidFill>
                <a:latin typeface="华文楷体" panose="02010600040101010101" pitchFamily="2" charset="-122"/>
                <a:ea typeface="华文楷体" panose="02010600040101010101" pitchFamily="2" charset="-122"/>
              </a:rPr>
              <a:t>但是利用</a:t>
            </a:r>
            <a:r>
              <a:rPr lang="en-US" altLang="zh-CN" sz="2600" dirty="0">
                <a:solidFill>
                  <a:schemeClr val="tx1"/>
                </a:solidFill>
                <a:latin typeface="华文楷体" panose="02010600040101010101" pitchFamily="2" charset="-122"/>
                <a:ea typeface="华文楷体" panose="02010600040101010101" pitchFamily="2" charset="-122"/>
              </a:rPr>
              <a:t>LSTM</a:t>
            </a:r>
            <a:r>
              <a:rPr lang="zh-CN" altLang="en-US" sz="2600" dirty="0">
                <a:solidFill>
                  <a:schemeClr val="tx1"/>
                </a:solidFill>
                <a:latin typeface="华文楷体" panose="02010600040101010101" pitchFamily="2" charset="-122"/>
                <a:ea typeface="华文楷体" panose="02010600040101010101" pitchFamily="2" charset="-122"/>
              </a:rPr>
              <a:t>对句子进行建模还存在一个问题：无法编码从后到前的信息。</a:t>
            </a:r>
            <a:r>
              <a:rPr lang="zh-CN" altLang="en-US" sz="2600" dirty="0">
                <a:solidFill>
                  <a:srgbClr val="FF0000"/>
                </a:solidFill>
                <a:latin typeface="华文楷体" panose="02010600040101010101" pitchFamily="2" charset="-122"/>
                <a:ea typeface="华文楷体" panose="02010600040101010101" pitchFamily="2" charset="-122"/>
              </a:rPr>
              <a:t>在更细粒度的分类时</a:t>
            </a:r>
            <a:r>
              <a:rPr lang="zh-CN" altLang="en-US" sz="2600" dirty="0">
                <a:solidFill>
                  <a:schemeClr val="tx1"/>
                </a:solidFill>
                <a:latin typeface="华文楷体" panose="02010600040101010101" pitchFamily="2" charset="-122"/>
                <a:ea typeface="华文楷体" panose="02010600040101010101" pitchFamily="2" charset="-122"/>
              </a:rPr>
              <a:t>，如对于强程度的褒义、弱程度的褒义、中性、弱程度的贬义、强程度的贬义的五分类任务需要注意情感词、程度词、否定词之间的交互。举一个例子，“这个餐厅脏得不行，没有隔壁好”，这里的“不行”是对“脏”的程度的一种修饰，</a:t>
            </a:r>
            <a:r>
              <a:rPr lang="zh-CN" altLang="en-US" sz="2600" dirty="0">
                <a:solidFill>
                  <a:srgbClr val="FF0000"/>
                </a:solidFill>
                <a:latin typeface="华文楷体" panose="02010600040101010101" pitchFamily="2" charset="-122"/>
                <a:ea typeface="华文楷体" panose="02010600040101010101" pitchFamily="2" charset="-122"/>
              </a:rPr>
              <a:t>通过</a:t>
            </a:r>
            <a:r>
              <a:rPr lang="en-US" altLang="zh-CN" sz="2600" dirty="0" err="1">
                <a:solidFill>
                  <a:srgbClr val="FF0000"/>
                </a:solidFill>
                <a:latin typeface="华文楷体" panose="02010600040101010101" pitchFamily="2" charset="-122"/>
                <a:ea typeface="华文楷体" panose="02010600040101010101" pitchFamily="2" charset="-122"/>
              </a:rPr>
              <a:t>BiLSTM</a:t>
            </a:r>
            <a:r>
              <a:rPr lang="zh-CN" altLang="en-US" sz="2600" dirty="0">
                <a:solidFill>
                  <a:srgbClr val="FF0000"/>
                </a:solidFill>
                <a:latin typeface="华文楷体" panose="02010600040101010101" pitchFamily="2" charset="-122"/>
                <a:ea typeface="华文楷体" panose="02010600040101010101" pitchFamily="2" charset="-122"/>
              </a:rPr>
              <a:t>可以更好的捕捉双向的语义依赖</a:t>
            </a:r>
            <a:r>
              <a:rPr lang="zh-CN" altLang="en-US" sz="2600" dirty="0">
                <a:solidFill>
                  <a:schemeClr val="tx1"/>
                </a:solidFill>
                <a:latin typeface="华文楷体" panose="02010600040101010101" pitchFamily="2" charset="-122"/>
                <a:ea typeface="华文楷体" panose="02010600040101010101" pitchFamily="2" charset="-122"/>
              </a:rPr>
              <a:t>。</a:t>
            </a:r>
          </a:p>
          <a:p>
            <a:endParaRPr lang="zh-CN" altLang="en-US" dirty="0"/>
          </a:p>
        </p:txBody>
      </p:sp>
    </p:spTree>
    <p:extLst>
      <p:ext uri="{BB962C8B-B14F-4D97-AF65-F5344CB8AC3E}">
        <p14:creationId xmlns:p14="http://schemas.microsoft.com/office/powerpoint/2010/main" val="10567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review">
            <a:extLst>
              <a:ext uri="{FF2B5EF4-FFF2-40B4-BE49-F238E27FC236}">
                <a16:creationId xmlns:a16="http://schemas.microsoft.com/office/drawing/2014/main" id="{DB4F5905-A57F-468D-A846-189FA96EDC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5197" y="425552"/>
            <a:ext cx="10781606" cy="600689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8965393E-894F-4C6E-A2DD-F789126B0006}"/>
              </a:ext>
            </a:extLst>
          </p:cNvPr>
          <p:cNvPicPr>
            <a:picLocks noChangeAspect="1"/>
          </p:cNvPicPr>
          <p:nvPr/>
        </p:nvPicPr>
        <p:blipFill>
          <a:blip r:embed="rId3"/>
          <a:stretch>
            <a:fillRect/>
          </a:stretch>
        </p:blipFill>
        <p:spPr>
          <a:xfrm>
            <a:off x="7436920" y="968189"/>
            <a:ext cx="2779971" cy="978477"/>
          </a:xfrm>
          <a:prstGeom prst="rect">
            <a:avLst/>
          </a:prstGeom>
        </p:spPr>
      </p:pic>
    </p:spTree>
    <p:extLst>
      <p:ext uri="{BB962C8B-B14F-4D97-AF65-F5344CB8AC3E}">
        <p14:creationId xmlns:p14="http://schemas.microsoft.com/office/powerpoint/2010/main" val="3285910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14050-1E5D-42BE-BAC0-617927A332A0}"/>
              </a:ext>
            </a:extLst>
          </p:cNvPr>
          <p:cNvSpPr>
            <a:spLocks noGrp="1"/>
          </p:cNvSpPr>
          <p:nvPr>
            <p:ph type="title"/>
          </p:nvPr>
        </p:nvSpPr>
        <p:spPr>
          <a:xfrm>
            <a:off x="995083" y="338492"/>
            <a:ext cx="9875520" cy="1356360"/>
          </a:xfrm>
        </p:spPr>
        <p:txBody>
          <a:bodyPr/>
          <a:lstStyle/>
          <a:p>
            <a:r>
              <a:rPr lang="en-US" altLang="zh-CN" dirty="0"/>
              <a:t>GRU</a:t>
            </a:r>
            <a:r>
              <a:rPr lang="zh-CN" altLang="en-US" dirty="0"/>
              <a:t>，</a:t>
            </a:r>
            <a:r>
              <a:rPr lang="en-US" altLang="zh-CN" dirty="0"/>
              <a:t>LSTM</a:t>
            </a:r>
            <a:r>
              <a:rPr lang="zh-CN" altLang="en-US" dirty="0"/>
              <a:t>和</a:t>
            </a:r>
            <a:r>
              <a:rPr lang="en-US" altLang="zh-CN" dirty="0" err="1"/>
              <a:t>BiLSTM</a:t>
            </a:r>
            <a:r>
              <a:rPr lang="zh-CN" altLang="en-US" dirty="0"/>
              <a:t>的比较</a:t>
            </a:r>
          </a:p>
        </p:txBody>
      </p:sp>
      <p:pic>
        <p:nvPicPr>
          <p:cNvPr id="5" name="内容占位符 4">
            <a:extLst>
              <a:ext uri="{FF2B5EF4-FFF2-40B4-BE49-F238E27FC236}">
                <a16:creationId xmlns:a16="http://schemas.microsoft.com/office/drawing/2014/main" id="{D4A25F00-E1FF-496A-B597-4C04E074B2BB}"/>
              </a:ext>
            </a:extLst>
          </p:cNvPr>
          <p:cNvPicPr>
            <a:picLocks noGrp="1" noChangeAspect="1"/>
          </p:cNvPicPr>
          <p:nvPr>
            <p:ph idx="1"/>
          </p:nvPr>
        </p:nvPicPr>
        <p:blipFill>
          <a:blip r:embed="rId2"/>
          <a:stretch>
            <a:fillRect/>
          </a:stretch>
        </p:blipFill>
        <p:spPr>
          <a:xfrm>
            <a:off x="3080105" y="1575221"/>
            <a:ext cx="5705475" cy="923925"/>
          </a:xfrm>
        </p:spPr>
      </p:pic>
      <p:pic>
        <p:nvPicPr>
          <p:cNvPr id="8" name="图片 7">
            <a:extLst>
              <a:ext uri="{FF2B5EF4-FFF2-40B4-BE49-F238E27FC236}">
                <a16:creationId xmlns:a16="http://schemas.microsoft.com/office/drawing/2014/main" id="{8D775AE1-AA88-4379-B2FA-2C39EE8C5144}"/>
              </a:ext>
            </a:extLst>
          </p:cNvPr>
          <p:cNvPicPr>
            <a:picLocks noChangeAspect="1"/>
          </p:cNvPicPr>
          <p:nvPr/>
        </p:nvPicPr>
        <p:blipFill>
          <a:blip r:embed="rId3"/>
          <a:stretch>
            <a:fillRect/>
          </a:stretch>
        </p:blipFill>
        <p:spPr>
          <a:xfrm>
            <a:off x="3080105" y="2931581"/>
            <a:ext cx="5705475" cy="1002720"/>
          </a:xfrm>
          <a:prstGeom prst="rect">
            <a:avLst/>
          </a:prstGeom>
        </p:spPr>
      </p:pic>
      <p:graphicFrame>
        <p:nvGraphicFramePr>
          <p:cNvPr id="7" name="表格 9">
            <a:extLst>
              <a:ext uri="{FF2B5EF4-FFF2-40B4-BE49-F238E27FC236}">
                <a16:creationId xmlns:a16="http://schemas.microsoft.com/office/drawing/2014/main" id="{94904E6C-B445-47C0-B3BA-FE336B9136C3}"/>
              </a:ext>
            </a:extLst>
          </p:cNvPr>
          <p:cNvGraphicFramePr>
            <a:graphicFrameLocks noGrp="1"/>
          </p:cNvGraphicFramePr>
          <p:nvPr>
            <p:extLst>
              <p:ext uri="{D42A27DB-BD31-4B8C-83A1-F6EECF244321}">
                <p14:modId xmlns:p14="http://schemas.microsoft.com/office/powerpoint/2010/main" val="2631563794"/>
              </p:ext>
            </p:extLst>
          </p:nvPr>
        </p:nvGraphicFramePr>
        <p:xfrm>
          <a:off x="2032000" y="4007472"/>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50324747"/>
                    </a:ext>
                  </a:extLst>
                </a:gridCol>
                <a:gridCol w="4064000">
                  <a:extLst>
                    <a:ext uri="{9D8B030D-6E8A-4147-A177-3AD203B41FA5}">
                      <a16:colId xmlns:a16="http://schemas.microsoft.com/office/drawing/2014/main" val="388436181"/>
                    </a:ext>
                  </a:extLst>
                </a:gridCol>
              </a:tblGrid>
              <a:tr h="370840">
                <a:tc>
                  <a:txBody>
                    <a:bodyPr/>
                    <a:lstStyle/>
                    <a:p>
                      <a:pPr algn="ctr"/>
                      <a:r>
                        <a:rPr lang="en-US" altLang="zh-CN" dirty="0"/>
                        <a:t>model</a:t>
                      </a:r>
                      <a:endParaRPr lang="zh-CN" altLang="en-US" dirty="0"/>
                    </a:p>
                  </a:txBody>
                  <a:tcPr/>
                </a:tc>
                <a:tc>
                  <a:txBody>
                    <a:bodyPr/>
                    <a:lstStyle/>
                    <a:p>
                      <a:pPr algn="ctr"/>
                      <a:r>
                        <a:rPr lang="en-US" altLang="zh-CN" dirty="0"/>
                        <a:t>Acc</a:t>
                      </a:r>
                      <a:r>
                        <a:rPr lang="zh-CN" altLang="en-US" dirty="0"/>
                        <a:t>（最高</a:t>
                      </a:r>
                      <a:r>
                        <a:rPr lang="en-US" altLang="zh-CN" dirty="0"/>
                        <a:t>acc</a:t>
                      </a:r>
                      <a:r>
                        <a:rPr lang="zh-CN" altLang="en-US" dirty="0"/>
                        <a:t>对应的</a:t>
                      </a:r>
                      <a:r>
                        <a:rPr lang="en-US" altLang="zh-CN" dirty="0"/>
                        <a:t>epoch</a:t>
                      </a:r>
                      <a:r>
                        <a:rPr lang="zh-CN" altLang="en-US" dirty="0"/>
                        <a:t>）</a:t>
                      </a:r>
                    </a:p>
                  </a:txBody>
                  <a:tcPr/>
                </a:tc>
                <a:extLst>
                  <a:ext uri="{0D108BD9-81ED-4DB2-BD59-A6C34878D82A}">
                    <a16:rowId xmlns:a16="http://schemas.microsoft.com/office/drawing/2014/main" val="179831390"/>
                  </a:ext>
                </a:extLst>
              </a:tr>
              <a:tr h="370840">
                <a:tc>
                  <a:txBody>
                    <a:bodyPr/>
                    <a:lstStyle/>
                    <a:p>
                      <a:pPr algn="ctr"/>
                      <a:r>
                        <a:rPr lang="en-US" altLang="zh-CN" dirty="0" err="1">
                          <a:latin typeface="华文楷体" panose="02010600040101010101" pitchFamily="2" charset="-122"/>
                          <a:ea typeface="华文楷体" panose="02010600040101010101" pitchFamily="2" charset="-122"/>
                        </a:rPr>
                        <a:t>BiLSTM</a:t>
                      </a:r>
                      <a:endParaRPr lang="zh-CN" altLang="en-US" dirty="0">
                        <a:latin typeface="华文楷体" panose="02010600040101010101" pitchFamily="2" charset="-122"/>
                        <a:ea typeface="华文楷体" panose="02010600040101010101" pitchFamily="2" charset="-122"/>
                      </a:endParaRPr>
                    </a:p>
                  </a:txBody>
                  <a:tcPr/>
                </a:tc>
                <a:tc>
                  <a:txBody>
                    <a:bodyPr/>
                    <a:lstStyle/>
                    <a:p>
                      <a:pPr algn="ctr"/>
                      <a:r>
                        <a:rPr lang="en-US" altLang="zh-CN" b="1" dirty="0">
                          <a:latin typeface="华文楷体" panose="02010600040101010101" pitchFamily="2" charset="-122"/>
                          <a:ea typeface="华文楷体" panose="02010600040101010101" pitchFamily="2" charset="-122"/>
                        </a:rPr>
                        <a:t>88.42</a:t>
                      </a:r>
                      <a:r>
                        <a:rPr lang="zh-CN" altLang="en-US" b="1" dirty="0">
                          <a:latin typeface="华文楷体" panose="02010600040101010101" pitchFamily="2" charset="-122"/>
                          <a:ea typeface="华文楷体" panose="02010600040101010101" pitchFamily="2" charset="-122"/>
                        </a:rPr>
                        <a:t>（</a:t>
                      </a:r>
                      <a:r>
                        <a:rPr lang="en-US" altLang="zh-CN" b="1" dirty="0">
                          <a:latin typeface="华文楷体" panose="02010600040101010101" pitchFamily="2" charset="-122"/>
                          <a:ea typeface="华文楷体" panose="02010600040101010101" pitchFamily="2" charset="-122"/>
                        </a:rPr>
                        <a:t>12 epoch</a:t>
                      </a:r>
                      <a:r>
                        <a:rPr lang="zh-CN" altLang="en-US" b="1" dirty="0">
                          <a:latin typeface="华文楷体" panose="02010600040101010101" pitchFamily="2" charset="-122"/>
                          <a:ea typeface="华文楷体" panose="02010600040101010101" pitchFamily="2" charset="-122"/>
                        </a:rPr>
                        <a:t>）</a:t>
                      </a:r>
                    </a:p>
                  </a:txBody>
                  <a:tcPr/>
                </a:tc>
                <a:extLst>
                  <a:ext uri="{0D108BD9-81ED-4DB2-BD59-A6C34878D82A}">
                    <a16:rowId xmlns:a16="http://schemas.microsoft.com/office/drawing/2014/main" val="302654244"/>
                  </a:ext>
                </a:extLst>
              </a:tr>
              <a:tr h="370840">
                <a:tc>
                  <a:txBody>
                    <a:bodyPr/>
                    <a:lstStyle/>
                    <a:p>
                      <a:pPr algn="ctr"/>
                      <a:r>
                        <a:rPr lang="en-US" altLang="zh-CN" dirty="0">
                          <a:latin typeface="华文楷体" panose="02010600040101010101" pitchFamily="2" charset="-122"/>
                          <a:ea typeface="华文楷体" panose="02010600040101010101" pitchFamily="2" charset="-122"/>
                        </a:rPr>
                        <a:t>LSTM</a:t>
                      </a:r>
                      <a:endParaRPr lang="zh-CN" altLang="en-US" dirty="0">
                        <a:latin typeface="华文楷体" panose="02010600040101010101" pitchFamily="2" charset="-122"/>
                        <a:ea typeface="华文楷体" panose="02010600040101010101" pitchFamily="2" charset="-122"/>
                      </a:endParaRPr>
                    </a:p>
                  </a:txBody>
                  <a:tcPr/>
                </a:tc>
                <a:tc>
                  <a:txBody>
                    <a:bodyPr/>
                    <a:lstStyle/>
                    <a:p>
                      <a:pPr algn="ctr"/>
                      <a:r>
                        <a:rPr lang="en-US" altLang="zh-CN" b="1" dirty="0">
                          <a:latin typeface="华文楷体" panose="02010600040101010101" pitchFamily="2" charset="-122"/>
                          <a:ea typeface="华文楷体" panose="02010600040101010101" pitchFamily="2" charset="-122"/>
                        </a:rPr>
                        <a:t>87.92</a:t>
                      </a:r>
                      <a:r>
                        <a:rPr lang="zh-CN" altLang="en-US" b="1" dirty="0">
                          <a:latin typeface="华文楷体" panose="02010600040101010101" pitchFamily="2" charset="-122"/>
                          <a:ea typeface="华文楷体" panose="02010600040101010101" pitchFamily="2" charset="-122"/>
                        </a:rPr>
                        <a:t>（</a:t>
                      </a:r>
                      <a:r>
                        <a:rPr lang="en-US" altLang="zh-CN" b="1" dirty="0">
                          <a:latin typeface="华文楷体" panose="02010600040101010101" pitchFamily="2" charset="-122"/>
                          <a:ea typeface="华文楷体" panose="02010600040101010101" pitchFamily="2" charset="-122"/>
                        </a:rPr>
                        <a:t>30 epoch</a:t>
                      </a:r>
                      <a:r>
                        <a:rPr lang="zh-CN" altLang="en-US" b="1" dirty="0">
                          <a:latin typeface="华文楷体" panose="02010600040101010101" pitchFamily="2" charset="-122"/>
                          <a:ea typeface="华文楷体" panose="02010600040101010101" pitchFamily="2" charset="-122"/>
                        </a:rPr>
                        <a:t>）</a:t>
                      </a:r>
                    </a:p>
                  </a:txBody>
                  <a:tcPr/>
                </a:tc>
                <a:extLst>
                  <a:ext uri="{0D108BD9-81ED-4DB2-BD59-A6C34878D82A}">
                    <a16:rowId xmlns:a16="http://schemas.microsoft.com/office/drawing/2014/main" val="3259331693"/>
                  </a:ext>
                </a:extLst>
              </a:tr>
              <a:tr h="370840">
                <a:tc>
                  <a:txBody>
                    <a:bodyPr/>
                    <a:lstStyle/>
                    <a:p>
                      <a:pPr algn="ctr"/>
                      <a:r>
                        <a:rPr lang="en-US" altLang="zh-CN" dirty="0">
                          <a:latin typeface="华文楷体" panose="02010600040101010101" pitchFamily="2" charset="-122"/>
                          <a:ea typeface="华文楷体" panose="02010600040101010101" pitchFamily="2" charset="-122"/>
                        </a:rPr>
                        <a:t>GRU</a:t>
                      </a:r>
                      <a:endParaRPr lang="zh-CN" altLang="en-US" dirty="0">
                        <a:latin typeface="华文楷体" panose="02010600040101010101" pitchFamily="2" charset="-122"/>
                        <a:ea typeface="华文楷体" panose="02010600040101010101" pitchFamily="2" charset="-122"/>
                      </a:endParaRPr>
                    </a:p>
                  </a:txBody>
                  <a:tcPr/>
                </a:tc>
                <a:tc>
                  <a:txBody>
                    <a:bodyPr/>
                    <a:lstStyle/>
                    <a:p>
                      <a:pPr algn="ctr"/>
                      <a:r>
                        <a:rPr lang="en-US" altLang="zh-CN" b="1" dirty="0">
                          <a:latin typeface="华文楷体" panose="02010600040101010101" pitchFamily="2" charset="-122"/>
                          <a:ea typeface="华文楷体" panose="02010600040101010101" pitchFamily="2" charset="-122"/>
                        </a:rPr>
                        <a:t>89.50</a:t>
                      </a:r>
                      <a:r>
                        <a:rPr lang="zh-CN" altLang="en-US" b="1" dirty="0">
                          <a:latin typeface="华文楷体" panose="02010600040101010101" pitchFamily="2" charset="-122"/>
                          <a:ea typeface="华文楷体" panose="02010600040101010101" pitchFamily="2" charset="-122"/>
                        </a:rPr>
                        <a:t>（</a:t>
                      </a:r>
                      <a:r>
                        <a:rPr lang="en-US" altLang="zh-CN" b="1" dirty="0">
                          <a:latin typeface="华文楷体" panose="02010600040101010101" pitchFamily="2" charset="-122"/>
                          <a:ea typeface="华文楷体" panose="02010600040101010101" pitchFamily="2" charset="-122"/>
                        </a:rPr>
                        <a:t>15 epoch</a:t>
                      </a:r>
                      <a:r>
                        <a:rPr lang="zh-CN" altLang="en-US" b="1" dirty="0">
                          <a:latin typeface="华文楷体" panose="02010600040101010101" pitchFamily="2" charset="-122"/>
                          <a:ea typeface="华文楷体" panose="02010600040101010101" pitchFamily="2" charset="-122"/>
                        </a:rPr>
                        <a:t>）</a:t>
                      </a:r>
                    </a:p>
                  </a:txBody>
                  <a:tcPr/>
                </a:tc>
                <a:extLst>
                  <a:ext uri="{0D108BD9-81ED-4DB2-BD59-A6C34878D82A}">
                    <a16:rowId xmlns:a16="http://schemas.microsoft.com/office/drawing/2014/main" val="838665544"/>
                  </a:ext>
                </a:extLst>
              </a:tr>
              <a:tr h="370840">
                <a:tc>
                  <a:txBody>
                    <a:bodyPr/>
                    <a:lstStyle/>
                    <a:p>
                      <a:pPr algn="ctr"/>
                      <a:r>
                        <a:rPr lang="zh-CN" altLang="en-US" dirty="0">
                          <a:solidFill>
                            <a:srgbClr val="FF0000"/>
                          </a:solidFill>
                          <a:latin typeface="华文楷体" panose="02010600040101010101" pitchFamily="2" charset="-122"/>
                          <a:ea typeface="华文楷体" panose="02010600040101010101" pitchFamily="2" charset="-122"/>
                        </a:rPr>
                        <a:t>双向</a:t>
                      </a:r>
                      <a:r>
                        <a:rPr lang="en-US" altLang="zh-CN" dirty="0">
                          <a:solidFill>
                            <a:srgbClr val="FF0000"/>
                          </a:solidFill>
                          <a:latin typeface="华文楷体" panose="02010600040101010101" pitchFamily="2" charset="-122"/>
                          <a:ea typeface="华文楷体" panose="02010600040101010101" pitchFamily="2" charset="-122"/>
                        </a:rPr>
                        <a:t>GRU</a:t>
                      </a:r>
                      <a:endParaRPr lang="zh-CN" altLang="en-US" dirty="0">
                        <a:solidFill>
                          <a:srgbClr val="FF0000"/>
                        </a:solidFill>
                        <a:latin typeface="华文楷体" panose="02010600040101010101" pitchFamily="2" charset="-122"/>
                        <a:ea typeface="华文楷体" panose="02010600040101010101" pitchFamily="2" charset="-122"/>
                      </a:endParaRPr>
                    </a:p>
                  </a:txBody>
                  <a:tcPr/>
                </a:tc>
                <a:tc>
                  <a:txBody>
                    <a:bodyPr/>
                    <a:lstStyle/>
                    <a:p>
                      <a:pPr algn="ctr"/>
                      <a:r>
                        <a:rPr lang="en-US" altLang="zh-CN" b="1" dirty="0">
                          <a:solidFill>
                            <a:srgbClr val="FF0000"/>
                          </a:solidFill>
                          <a:latin typeface="华文楷体" panose="02010600040101010101" pitchFamily="2" charset="-122"/>
                          <a:ea typeface="华文楷体" panose="02010600040101010101" pitchFamily="2" charset="-122"/>
                        </a:rPr>
                        <a:t>89.83</a:t>
                      </a:r>
                      <a:r>
                        <a:rPr lang="zh-CN" altLang="en-US" b="1" dirty="0">
                          <a:solidFill>
                            <a:srgbClr val="FF0000"/>
                          </a:solidFill>
                          <a:latin typeface="华文楷体" panose="02010600040101010101" pitchFamily="2" charset="-122"/>
                          <a:ea typeface="华文楷体" panose="02010600040101010101" pitchFamily="2" charset="-122"/>
                        </a:rPr>
                        <a:t>（</a:t>
                      </a:r>
                      <a:r>
                        <a:rPr lang="en-US" altLang="zh-CN" b="1" dirty="0">
                          <a:solidFill>
                            <a:srgbClr val="FF0000"/>
                          </a:solidFill>
                          <a:latin typeface="华文楷体" panose="02010600040101010101" pitchFamily="2" charset="-122"/>
                          <a:ea typeface="华文楷体" panose="02010600040101010101" pitchFamily="2" charset="-122"/>
                        </a:rPr>
                        <a:t>14 epoch</a:t>
                      </a:r>
                      <a:r>
                        <a:rPr lang="zh-CN" altLang="en-US" b="1" dirty="0">
                          <a:solidFill>
                            <a:srgbClr val="FF0000"/>
                          </a:solidFill>
                          <a:latin typeface="华文楷体" panose="02010600040101010101" pitchFamily="2" charset="-122"/>
                          <a:ea typeface="华文楷体" panose="02010600040101010101" pitchFamily="2" charset="-122"/>
                        </a:rPr>
                        <a:t>）</a:t>
                      </a:r>
                    </a:p>
                  </a:txBody>
                  <a:tcPr/>
                </a:tc>
                <a:extLst>
                  <a:ext uri="{0D108BD9-81ED-4DB2-BD59-A6C34878D82A}">
                    <a16:rowId xmlns:a16="http://schemas.microsoft.com/office/drawing/2014/main" val="3447857484"/>
                  </a:ext>
                </a:extLst>
              </a:tr>
            </a:tbl>
          </a:graphicData>
        </a:graphic>
      </p:graphicFrame>
      <p:sp>
        <p:nvSpPr>
          <p:cNvPr id="12" name="文本框 11">
            <a:extLst>
              <a:ext uri="{FF2B5EF4-FFF2-40B4-BE49-F238E27FC236}">
                <a16:creationId xmlns:a16="http://schemas.microsoft.com/office/drawing/2014/main" id="{B88D4DCC-21F6-46A5-B57C-429C720661DB}"/>
              </a:ext>
            </a:extLst>
          </p:cNvPr>
          <p:cNvSpPr txBox="1"/>
          <p:nvPr/>
        </p:nvSpPr>
        <p:spPr>
          <a:xfrm>
            <a:off x="1633818" y="5934843"/>
            <a:ext cx="9063317" cy="646331"/>
          </a:xfrm>
          <a:prstGeom prst="rect">
            <a:avLst/>
          </a:prstGeom>
          <a:noFill/>
        </p:spPr>
        <p:txBody>
          <a:bodyPr wrap="square" rtlCol="0">
            <a:spAutoFit/>
          </a:bodyPr>
          <a:lstStyle/>
          <a:p>
            <a:r>
              <a:rPr lang="zh-CN" altLang="en-US" dirty="0">
                <a:solidFill>
                  <a:srgbClr val="FF0000"/>
                </a:solidFill>
              </a:rPr>
              <a:t>出于实验严谨性，</a:t>
            </a:r>
            <a:r>
              <a:rPr lang="en-US" altLang="zh-CN" dirty="0">
                <a:solidFill>
                  <a:srgbClr val="FF0000"/>
                </a:solidFill>
              </a:rPr>
              <a:t>GRU</a:t>
            </a:r>
            <a:r>
              <a:rPr lang="zh-CN" altLang="en-US" dirty="0">
                <a:solidFill>
                  <a:srgbClr val="FF0000"/>
                </a:solidFill>
              </a:rPr>
              <a:t>和</a:t>
            </a:r>
            <a:r>
              <a:rPr lang="en-US" altLang="zh-CN" dirty="0">
                <a:solidFill>
                  <a:srgbClr val="FF0000"/>
                </a:solidFill>
              </a:rPr>
              <a:t>LSTM</a:t>
            </a:r>
            <a:r>
              <a:rPr lang="zh-CN" altLang="en-US" dirty="0">
                <a:solidFill>
                  <a:srgbClr val="FF0000"/>
                </a:solidFill>
              </a:rPr>
              <a:t>的隐藏层数量是</a:t>
            </a:r>
            <a:r>
              <a:rPr lang="en-US" altLang="zh-CN" dirty="0" err="1">
                <a:solidFill>
                  <a:srgbClr val="FF0000"/>
                </a:solidFill>
              </a:rPr>
              <a:t>BiLSTM</a:t>
            </a:r>
            <a:r>
              <a:rPr lang="zh-CN" altLang="en-US" dirty="0">
                <a:solidFill>
                  <a:srgbClr val="FF0000"/>
                </a:solidFill>
              </a:rPr>
              <a:t>和双向</a:t>
            </a:r>
            <a:r>
              <a:rPr lang="en-US" altLang="zh-CN" dirty="0">
                <a:solidFill>
                  <a:srgbClr val="FF0000"/>
                </a:solidFill>
              </a:rPr>
              <a:t>GRU</a:t>
            </a:r>
            <a:r>
              <a:rPr lang="zh-CN" altLang="en-US" dirty="0">
                <a:solidFill>
                  <a:srgbClr val="FF0000"/>
                </a:solidFill>
              </a:rPr>
              <a:t>的两倍。学习率均为</a:t>
            </a:r>
            <a:r>
              <a:rPr lang="en-US" altLang="zh-CN" dirty="0">
                <a:solidFill>
                  <a:srgbClr val="FF0000"/>
                </a:solidFill>
                <a:latin typeface="华文楷体" panose="02010600040101010101" pitchFamily="2" charset="-122"/>
                <a:ea typeface="华文楷体" panose="02010600040101010101" pitchFamily="2" charset="-122"/>
              </a:rPr>
              <a:t>0.003</a:t>
            </a:r>
            <a:r>
              <a:rPr lang="zh-CN" altLang="en-US" dirty="0">
                <a:solidFill>
                  <a:srgbClr val="FF0000"/>
                </a:solidFill>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4077089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931A1D-F372-4884-86E4-786F86756635}"/>
              </a:ext>
            </a:extLst>
          </p:cNvPr>
          <p:cNvSpPr>
            <a:spLocks noGrp="1"/>
          </p:cNvSpPr>
          <p:nvPr>
            <p:ph type="title"/>
          </p:nvPr>
        </p:nvSpPr>
        <p:spPr>
          <a:xfrm>
            <a:off x="1068505" y="448235"/>
            <a:ext cx="9875520" cy="1356360"/>
          </a:xfrm>
        </p:spPr>
        <p:txBody>
          <a:bodyPr/>
          <a:lstStyle/>
          <a:p>
            <a:r>
              <a:rPr lang="en-US" altLang="zh-CN" dirty="0"/>
              <a:t>Attention</a:t>
            </a:r>
            <a:r>
              <a:rPr lang="zh-CN" altLang="en-US" dirty="0"/>
              <a:t>机制？</a:t>
            </a:r>
          </a:p>
        </p:txBody>
      </p:sp>
      <p:sp>
        <p:nvSpPr>
          <p:cNvPr id="3" name="内容占位符 2">
            <a:extLst>
              <a:ext uri="{FF2B5EF4-FFF2-40B4-BE49-F238E27FC236}">
                <a16:creationId xmlns:a16="http://schemas.microsoft.com/office/drawing/2014/main" id="{B106F431-A454-4292-B4B7-0EF2DF454E10}"/>
              </a:ext>
            </a:extLst>
          </p:cNvPr>
          <p:cNvSpPr>
            <a:spLocks noGrp="1"/>
          </p:cNvSpPr>
          <p:nvPr>
            <p:ph idx="1"/>
          </p:nvPr>
        </p:nvSpPr>
        <p:spPr>
          <a:xfrm>
            <a:off x="1247975" y="1488613"/>
            <a:ext cx="8596668" cy="4451549"/>
          </a:xfrm>
        </p:spPr>
        <p:txBody>
          <a:bodyPr>
            <a:noAutofit/>
          </a:bodyPr>
          <a:lstStyle/>
          <a:p>
            <a:r>
              <a:rPr lang="zh-CN" altLang="en-US" sz="2400" dirty="0">
                <a:solidFill>
                  <a:schemeClr val="tx1"/>
                </a:solidFill>
                <a:latin typeface="华文楷体" panose="02010600040101010101" pitchFamily="2" charset="-122"/>
                <a:ea typeface="华文楷体" panose="02010600040101010101" pitchFamily="2" charset="-122"/>
              </a:rPr>
              <a:t>注意力这东西其实挺有意思，但是很容易被人忽略。让我们来直观地体会一下什么是人脑中的注意力模型。首先，请您睁开眼并确认自己处于意识清醒状态；第二步，</a:t>
            </a:r>
            <a:r>
              <a:rPr lang="zh-CN" altLang="en-US" sz="2400" dirty="0">
                <a:solidFill>
                  <a:srgbClr val="FF0000"/>
                </a:solidFill>
                <a:latin typeface="华文楷体" panose="02010600040101010101" pitchFamily="2" charset="-122"/>
                <a:ea typeface="华文楷体" panose="02010600040101010101" pitchFamily="2" charset="-122"/>
              </a:rPr>
              <a:t>请找到最近出现的一个“</a:t>
            </a:r>
            <a:r>
              <a:rPr lang="en-US" altLang="zh-CN" sz="2400" dirty="0">
                <a:solidFill>
                  <a:srgbClr val="FF0000"/>
                </a:solidFill>
                <a:latin typeface="华文楷体" panose="02010600040101010101" pitchFamily="2" charset="-122"/>
                <a:ea typeface="华文楷体" panose="02010600040101010101" pitchFamily="2" charset="-122"/>
              </a:rPr>
              <a:t>Attention Model”</a:t>
            </a:r>
            <a:r>
              <a:rPr lang="zh-CN" altLang="en-US" sz="2400" dirty="0">
                <a:solidFill>
                  <a:srgbClr val="FF0000"/>
                </a:solidFill>
                <a:latin typeface="华文楷体" panose="02010600040101010101" pitchFamily="2" charset="-122"/>
                <a:ea typeface="华文楷体" panose="02010600040101010101" pitchFamily="2" charset="-122"/>
              </a:rPr>
              <a:t>字眼</a:t>
            </a:r>
            <a:r>
              <a:rPr lang="zh-CN" altLang="en-US" sz="2400" dirty="0">
                <a:solidFill>
                  <a:schemeClr val="tx1"/>
                </a:solidFill>
                <a:latin typeface="华文楷体" panose="02010600040101010101" pitchFamily="2" charset="-122"/>
                <a:ea typeface="华文楷体" panose="02010600040101010101" pitchFamily="2" charset="-122"/>
              </a:rPr>
              <a:t>（就是“字眼”前面的两个英文单词）</a:t>
            </a:r>
            <a:r>
              <a:rPr lang="zh-CN" altLang="en-US" sz="2400" dirty="0">
                <a:solidFill>
                  <a:srgbClr val="FF0000"/>
                </a:solidFill>
                <a:latin typeface="华文楷体" panose="02010600040101010101" pitchFamily="2" charset="-122"/>
                <a:ea typeface="华文楷体" panose="02010600040101010101" pitchFamily="2" charset="-122"/>
              </a:rPr>
              <a:t>并盯住看三秒钟</a:t>
            </a:r>
            <a:r>
              <a:rPr lang="zh-CN" altLang="en-US" sz="2400" dirty="0">
                <a:solidFill>
                  <a:schemeClr val="tx1"/>
                </a:solidFill>
                <a:latin typeface="华文楷体" panose="02010600040101010101" pitchFamily="2" charset="-122"/>
                <a:ea typeface="华文楷体" panose="02010600040101010101" pitchFamily="2" charset="-122"/>
              </a:rPr>
              <a:t>。好，假设此刻时间停止，在这三秒钟你眼中和脑中看到的是什么？对了，就是“</a:t>
            </a:r>
            <a:r>
              <a:rPr lang="en-US" altLang="zh-CN" sz="2400" dirty="0">
                <a:solidFill>
                  <a:schemeClr val="tx1"/>
                </a:solidFill>
                <a:latin typeface="华文楷体" panose="02010600040101010101" pitchFamily="2" charset="-122"/>
                <a:ea typeface="华文楷体" panose="02010600040101010101" pitchFamily="2" charset="-122"/>
              </a:rPr>
              <a:t>Attention Model”</a:t>
            </a:r>
            <a:r>
              <a:rPr lang="zh-CN" altLang="en-US" sz="2400" dirty="0">
                <a:solidFill>
                  <a:schemeClr val="tx1"/>
                </a:solidFill>
                <a:latin typeface="华文楷体" panose="02010600040101010101" pitchFamily="2" charset="-122"/>
                <a:ea typeface="华文楷体" panose="02010600040101010101" pitchFamily="2" charset="-122"/>
              </a:rPr>
              <a:t>这两个词，但是你应该意识到，其实你眼中是有除了这两个单词外的整个一副画面的，但是在你盯着看的这三秒钟，时间静止，万物无息，仿佛这个世界只有“</a:t>
            </a:r>
            <a:r>
              <a:rPr lang="en-US" altLang="zh-CN" sz="2400" dirty="0">
                <a:solidFill>
                  <a:schemeClr val="tx1"/>
                </a:solidFill>
                <a:latin typeface="华文楷体" panose="02010600040101010101" pitchFamily="2" charset="-122"/>
                <a:ea typeface="华文楷体" panose="02010600040101010101" pitchFamily="2" charset="-122"/>
              </a:rPr>
              <a:t>Attention Model”</a:t>
            </a:r>
            <a:r>
              <a:rPr lang="zh-CN" altLang="en-US" sz="2400" dirty="0">
                <a:solidFill>
                  <a:schemeClr val="tx1"/>
                </a:solidFill>
                <a:latin typeface="华文楷体" panose="02010600040101010101" pitchFamily="2" charset="-122"/>
                <a:ea typeface="华文楷体" panose="02010600040101010101" pitchFamily="2" charset="-122"/>
              </a:rPr>
              <a:t>这两个单词。这是什么？这就是人脑的注意力模型</a:t>
            </a:r>
          </a:p>
        </p:txBody>
      </p:sp>
    </p:spTree>
    <p:extLst>
      <p:ext uri="{BB962C8B-B14F-4D97-AF65-F5344CB8AC3E}">
        <p14:creationId xmlns:p14="http://schemas.microsoft.com/office/powerpoint/2010/main" val="3725108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ABE85D-F902-46DB-B0B8-6D6A38B8D9C8}"/>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A85C0B8D-2D9F-40C7-A95E-C3D132438D73}"/>
              </a:ext>
            </a:extLst>
          </p:cNvPr>
          <p:cNvSpPr>
            <a:spLocks noGrp="1"/>
          </p:cNvSpPr>
          <p:nvPr>
            <p:ph idx="1"/>
          </p:nvPr>
        </p:nvSpPr>
        <p:spPr/>
        <p:txBody>
          <a:bodyPr>
            <a:normAutofit fontScale="92500" lnSpcReduction="10000"/>
          </a:bodyPr>
          <a:lstStyle/>
          <a:p>
            <a:pPr>
              <a:lnSpc>
                <a:spcPct val="150000"/>
              </a:lnSpc>
            </a:pPr>
            <a:r>
              <a:rPr lang="zh-CN" altLang="zh-CN" sz="2400" dirty="0">
                <a:latin typeface="微软雅黑 Light" panose="020B0502040204020203" pitchFamily="34" charset="-122"/>
                <a:ea typeface="微软雅黑 Light" panose="020B0502040204020203" pitchFamily="34" charset="-122"/>
                <a:cs typeface="宋体" panose="02010600030101010101" pitchFamily="2" charset="-122"/>
              </a:rPr>
              <a:t>情感分析是自然语言处理领域的热点研究问题，主要思想是通过对自然语句进行一系列处理，获取该语句的</a:t>
            </a:r>
            <a:r>
              <a:rPr lang="zh-CN" altLang="zh-CN" sz="2400" b="1" dirty="0">
                <a:latin typeface="微软雅黑 Light" panose="020B0502040204020203" pitchFamily="34" charset="-122"/>
                <a:ea typeface="微软雅黑 Light" panose="020B0502040204020203" pitchFamily="34" charset="-122"/>
                <a:cs typeface="宋体" panose="02010600030101010101" pitchFamily="2" charset="-122"/>
              </a:rPr>
              <a:t>情感倾向</a:t>
            </a:r>
            <a:r>
              <a:rPr lang="zh-CN" altLang="zh-CN" sz="2400" dirty="0">
                <a:latin typeface="微软雅黑 Light" panose="020B0502040204020203" pitchFamily="34" charset="-122"/>
                <a:ea typeface="微软雅黑 Light" panose="020B0502040204020203" pitchFamily="34" charset="-122"/>
                <a:cs typeface="宋体" panose="02010600030101010101" pitchFamily="2" charset="-122"/>
              </a:rPr>
              <a:t>，挖掘深层信息。在互联网已经广泛普及的现代社会，每天出现在互联网上的评论信息数以亿计，如果能对如此庞大的信息数据集加以有效利用，将产生很高的社会效益。情感分析通常在词的维度上进行。首先需要对相关文本进行</a:t>
            </a:r>
            <a:r>
              <a:rPr lang="zh-CN" altLang="zh-CN" sz="2400" b="1" dirty="0">
                <a:latin typeface="微软雅黑 Light" panose="020B0502040204020203" pitchFamily="34" charset="-122"/>
                <a:ea typeface="微软雅黑 Light" panose="020B0502040204020203" pitchFamily="34" charset="-122"/>
                <a:cs typeface="宋体" panose="02010600030101010101" pitchFamily="2" charset="-122"/>
              </a:rPr>
              <a:t>分词处理</a:t>
            </a:r>
            <a:r>
              <a:rPr lang="zh-CN" altLang="zh-CN" sz="2400" dirty="0">
                <a:latin typeface="微软雅黑 Light" panose="020B0502040204020203" pitchFamily="34" charset="-122"/>
                <a:ea typeface="微软雅黑 Light" panose="020B0502040204020203" pitchFamily="34" charset="-122"/>
                <a:cs typeface="宋体" panose="02010600030101010101" pitchFamily="2" charset="-122"/>
              </a:rPr>
              <a:t>，然后根据已有的情感字典，对分好的词语经过相关</a:t>
            </a:r>
            <a:r>
              <a:rPr lang="zh-CN" altLang="zh-CN" sz="2400" b="1" dirty="0">
                <a:latin typeface="微软雅黑 Light" panose="020B0502040204020203" pitchFamily="34" charset="-122"/>
                <a:ea typeface="微软雅黑 Light" panose="020B0502040204020203" pitchFamily="34" charset="-122"/>
                <a:cs typeface="宋体" panose="02010600030101010101" pitchFamily="2" charset="-122"/>
              </a:rPr>
              <a:t>模型</a:t>
            </a:r>
            <a:r>
              <a:rPr lang="zh-CN" altLang="zh-CN" sz="2400" dirty="0">
                <a:latin typeface="微软雅黑 Light" panose="020B0502040204020203" pitchFamily="34" charset="-122"/>
                <a:ea typeface="微软雅黑 Light" panose="020B0502040204020203" pitchFamily="34" charset="-122"/>
                <a:cs typeface="宋体" panose="02010600030101010101" pitchFamily="2" charset="-122"/>
              </a:rPr>
              <a:t>的一系列处理，得到一个有关该文本的情感分析结果。目前经常用来进行情感分析的模型有</a:t>
            </a:r>
            <a:r>
              <a:rPr lang="en-US" altLang="zh-CN" sz="2400" dirty="0">
                <a:latin typeface="微软雅黑 Light" panose="020B0502040204020203" pitchFamily="34" charset="-122"/>
                <a:ea typeface="微软雅黑 Light" panose="020B0502040204020203" pitchFamily="34" charset="-122"/>
                <a:cs typeface="宋体" panose="02010600030101010101" pitchFamily="2" charset="-122"/>
              </a:rPr>
              <a:t>Naive Bayes</a:t>
            </a:r>
            <a:r>
              <a:rPr lang="zh-CN" altLang="zh-CN" sz="2400" dirty="0">
                <a:latin typeface="微软雅黑 Light" panose="020B0502040204020203" pitchFamily="34" charset="-122"/>
                <a:ea typeface="微软雅黑 Light" panose="020B0502040204020203" pitchFamily="34" charset="-122"/>
                <a:cs typeface="宋体" panose="02010600030101010101" pitchFamily="2" charset="-122"/>
              </a:rPr>
              <a:t>、</a:t>
            </a:r>
            <a:r>
              <a:rPr lang="en-US" altLang="zh-CN" sz="2400" dirty="0">
                <a:latin typeface="微软雅黑 Light" panose="020B0502040204020203" pitchFamily="34" charset="-122"/>
                <a:ea typeface="微软雅黑 Light" panose="020B0502040204020203" pitchFamily="34" charset="-122"/>
                <a:cs typeface="宋体" panose="02010600030101010101" pitchFamily="2" charset="-122"/>
              </a:rPr>
              <a:t>SVM</a:t>
            </a:r>
            <a:r>
              <a:rPr lang="zh-CN" altLang="zh-CN" sz="2400" dirty="0">
                <a:latin typeface="微软雅黑 Light" panose="020B0502040204020203" pitchFamily="34" charset="-122"/>
                <a:ea typeface="微软雅黑 Light" panose="020B0502040204020203" pitchFamily="34" charset="-122"/>
                <a:cs typeface="宋体" panose="02010600030101010101" pitchFamily="2" charset="-122"/>
              </a:rPr>
              <a:t>、</a:t>
            </a:r>
            <a:r>
              <a:rPr lang="en-US" altLang="zh-CN" sz="2400" dirty="0">
                <a:latin typeface="微软雅黑 Light" panose="020B0502040204020203" pitchFamily="34" charset="-122"/>
                <a:ea typeface="微软雅黑 Light" panose="020B0502040204020203" pitchFamily="34" charset="-122"/>
                <a:cs typeface="宋体" panose="02010600030101010101" pitchFamily="2" charset="-122"/>
              </a:rPr>
              <a:t>Logistic Regression</a:t>
            </a:r>
            <a:r>
              <a:rPr lang="zh-CN" altLang="zh-CN" sz="2400" dirty="0">
                <a:latin typeface="微软雅黑 Light" panose="020B0502040204020203" pitchFamily="34" charset="-122"/>
                <a:ea typeface="微软雅黑 Light" panose="020B0502040204020203" pitchFamily="34" charset="-122"/>
                <a:cs typeface="宋体" panose="02010600030101010101" pitchFamily="2" charset="-122"/>
              </a:rPr>
              <a:t>等</a:t>
            </a:r>
            <a:endParaRPr lang="zh-CN" altLang="en-US" dirty="0">
              <a:latin typeface="微软雅黑 Light" panose="020B0502040204020203" pitchFamily="34" charset="-122"/>
              <a:ea typeface="微软雅黑 Light" panose="020B0502040204020203" pitchFamily="34" charset="-122"/>
            </a:endParaRPr>
          </a:p>
        </p:txBody>
      </p:sp>
      <p:sp>
        <p:nvSpPr>
          <p:cNvPr id="5" name="矩形 4">
            <a:extLst>
              <a:ext uri="{FF2B5EF4-FFF2-40B4-BE49-F238E27FC236}">
                <a16:creationId xmlns:a16="http://schemas.microsoft.com/office/drawing/2014/main" id="{13CFDB38-F525-4861-A6CC-3F03090A19DF}"/>
              </a:ext>
            </a:extLst>
          </p:cNvPr>
          <p:cNvSpPr/>
          <p:nvPr/>
        </p:nvSpPr>
        <p:spPr>
          <a:xfrm>
            <a:off x="1055915" y="1632858"/>
            <a:ext cx="5159828" cy="979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355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91765-1B97-40DE-8425-76F32B714297}"/>
              </a:ext>
            </a:extLst>
          </p:cNvPr>
          <p:cNvSpPr>
            <a:spLocks noGrp="1"/>
          </p:cNvSpPr>
          <p:nvPr>
            <p:ph type="title"/>
          </p:nvPr>
        </p:nvSpPr>
        <p:spPr>
          <a:xfrm>
            <a:off x="618042" y="0"/>
            <a:ext cx="8596668" cy="1320800"/>
          </a:xfrm>
        </p:spPr>
        <p:txBody>
          <a:bodyPr/>
          <a:lstStyle/>
          <a:p>
            <a:r>
              <a:rPr lang="en-US" altLang="zh-CN" dirty="0"/>
              <a:t>Attention</a:t>
            </a:r>
            <a:r>
              <a:rPr lang="zh-CN" altLang="en-US" dirty="0"/>
              <a:t>机制？</a:t>
            </a:r>
          </a:p>
        </p:txBody>
      </p:sp>
      <p:sp>
        <p:nvSpPr>
          <p:cNvPr id="3" name="内容占位符 2">
            <a:extLst>
              <a:ext uri="{FF2B5EF4-FFF2-40B4-BE49-F238E27FC236}">
                <a16:creationId xmlns:a16="http://schemas.microsoft.com/office/drawing/2014/main" id="{F38873CC-1730-4B70-AF85-831AD39ED5F1}"/>
              </a:ext>
            </a:extLst>
          </p:cNvPr>
          <p:cNvSpPr>
            <a:spLocks noGrp="1"/>
          </p:cNvSpPr>
          <p:nvPr>
            <p:ph idx="1"/>
          </p:nvPr>
        </p:nvSpPr>
        <p:spPr>
          <a:xfrm>
            <a:off x="1376580" y="929626"/>
            <a:ext cx="8596668" cy="3984717"/>
          </a:xfrm>
        </p:spPr>
        <p:txBody>
          <a:bodyPr>
            <a:normAutofit/>
          </a:bodyPr>
          <a:lstStyle/>
          <a:p>
            <a:r>
              <a:rPr lang="zh-CN" altLang="en-US" sz="2400" dirty="0">
                <a:solidFill>
                  <a:schemeClr val="tx1"/>
                </a:solidFill>
                <a:latin typeface="华文楷体" panose="02010600040101010101" pitchFamily="2" charset="-122"/>
                <a:ea typeface="华文楷体" panose="02010600040101010101" pitchFamily="2" charset="-122"/>
              </a:rPr>
              <a:t>其实，只要你睁着眼，注意力模型就无时不刻在你身上发挥作用，比如你过马路，其实你的注意力会被更多地分配给红绿灯和来往的车辆上，虽然此时你看到了整个世界；比如你很精心地偶遇到了你心仪的异性，此刻你的注意力会更多的分配在此时神光四射的异性身上，虽然此刻你看到了整个世界，但是它们对你来说跟不存在是一样的</a:t>
            </a:r>
          </a:p>
          <a:p>
            <a:r>
              <a:rPr lang="zh-CN" altLang="en-US" sz="2400" dirty="0">
                <a:solidFill>
                  <a:srgbClr val="FF0000"/>
                </a:solidFill>
                <a:latin typeface="华文楷体" panose="02010600040101010101" pitchFamily="2" charset="-122"/>
                <a:ea typeface="华文楷体" panose="02010600040101010101" pitchFamily="2" charset="-122"/>
              </a:rPr>
              <a:t>这就是人脑的注意力模型，说到底是一种资源分配模型，在某个特定时刻，你的注意力总是集中在画面中的某个焦点部分，而对其它部分视而不见。</a:t>
            </a:r>
            <a:endParaRPr lang="en-US" altLang="zh-CN" sz="2400" dirty="0">
              <a:solidFill>
                <a:srgbClr val="FF0000"/>
              </a:solidFill>
              <a:latin typeface="华文楷体" panose="02010600040101010101" pitchFamily="2" charset="-122"/>
              <a:ea typeface="华文楷体" panose="02010600040101010101" pitchFamily="2" charset="-122"/>
            </a:endParaRPr>
          </a:p>
          <a:p>
            <a:r>
              <a:rPr lang="zh-CN" altLang="en-US" sz="2400" dirty="0">
                <a:solidFill>
                  <a:srgbClr val="FF0000"/>
                </a:solidFill>
                <a:latin typeface="华文楷体" panose="02010600040101010101" pitchFamily="2" charset="-122"/>
                <a:ea typeface="华文楷体" panose="02010600040101010101" pitchFamily="2" charset="-122"/>
              </a:rPr>
              <a:t>维纬提出可以使用</a:t>
            </a:r>
            <a:r>
              <a:rPr lang="en-US" altLang="zh-CN" sz="2400" dirty="0">
                <a:solidFill>
                  <a:srgbClr val="FF0000"/>
                </a:solidFill>
                <a:latin typeface="华文楷体" panose="02010600040101010101" pitchFamily="2" charset="-122"/>
                <a:ea typeface="华文楷体" panose="02010600040101010101" pitchFamily="2" charset="-122"/>
              </a:rPr>
              <a:t>Attention</a:t>
            </a:r>
            <a:r>
              <a:rPr lang="zh-CN" altLang="en-US" sz="2400" dirty="0">
                <a:solidFill>
                  <a:srgbClr val="FF0000"/>
                </a:solidFill>
                <a:latin typeface="华文楷体" panose="02010600040101010101" pitchFamily="2" charset="-122"/>
                <a:ea typeface="华文楷体" panose="02010600040101010101" pitchFamily="2" charset="-122"/>
              </a:rPr>
              <a:t>机制进行可视化。</a:t>
            </a:r>
            <a:r>
              <a:rPr lang="en-US" altLang="zh-CN" sz="2400" dirty="0" err="1">
                <a:solidFill>
                  <a:srgbClr val="FF0000"/>
                </a:solidFill>
                <a:latin typeface="华文楷体" panose="02010600040101010101" pitchFamily="2" charset="-122"/>
                <a:ea typeface="华文楷体" panose="02010600040101010101" pitchFamily="2" charset="-122"/>
              </a:rPr>
              <a:t>Eg</a:t>
            </a:r>
            <a:r>
              <a:rPr lang="en-US" altLang="zh-CN" sz="2400" dirty="0">
                <a:solidFill>
                  <a:srgbClr val="FF0000"/>
                </a:solidFill>
                <a:latin typeface="华文楷体" panose="02010600040101010101" pitchFamily="2" charset="-122"/>
                <a:ea typeface="华文楷体" panose="02010600040101010101" pitchFamily="2" charset="-122"/>
              </a:rPr>
              <a:t>:</a:t>
            </a:r>
            <a:endParaRPr lang="zh-CN" altLang="en-US" sz="2400" dirty="0">
              <a:solidFill>
                <a:srgbClr val="FF0000"/>
              </a:solidFill>
              <a:latin typeface="华文楷体" panose="02010600040101010101" pitchFamily="2" charset="-122"/>
              <a:ea typeface="华文楷体" panose="02010600040101010101" pitchFamily="2" charset="-122"/>
            </a:endParaRPr>
          </a:p>
          <a:p>
            <a:endParaRPr lang="zh-CN" altLang="en-US" dirty="0"/>
          </a:p>
        </p:txBody>
      </p:sp>
      <p:pic>
        <p:nvPicPr>
          <p:cNvPr id="1026" name="Picture 2">
            <a:extLst>
              <a:ext uri="{FF2B5EF4-FFF2-40B4-BE49-F238E27FC236}">
                <a16:creationId xmlns:a16="http://schemas.microsoft.com/office/drawing/2014/main" id="{97DA69C3-0FD6-4850-9840-A4A924BD0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8752" y="4633617"/>
            <a:ext cx="7106180" cy="2224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784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697FC62-98D6-44BD-8D8B-4CAB33371264}"/>
              </a:ext>
            </a:extLst>
          </p:cNvPr>
          <p:cNvSpPr>
            <a:spLocks noGrp="1"/>
          </p:cNvSpPr>
          <p:nvPr>
            <p:ph type="title"/>
          </p:nvPr>
        </p:nvSpPr>
        <p:spPr>
          <a:xfrm>
            <a:off x="4765220" y="390798"/>
            <a:ext cx="2661557" cy="1356360"/>
          </a:xfrm>
        </p:spPr>
        <p:txBody>
          <a:bodyPr/>
          <a:lstStyle/>
          <a:p>
            <a:r>
              <a:rPr lang="zh-CN" altLang="en-US" dirty="0">
                <a:latin typeface="微软雅黑 Light" panose="020B0502040204020203" pitchFamily="34" charset="-122"/>
                <a:ea typeface="微软雅黑 Light" panose="020B0502040204020203" pitchFamily="34" charset="-122"/>
              </a:rPr>
              <a:t>提升模型</a:t>
            </a:r>
          </a:p>
        </p:txBody>
      </p:sp>
      <p:sp>
        <p:nvSpPr>
          <p:cNvPr id="5" name="矩形 4">
            <a:extLst>
              <a:ext uri="{FF2B5EF4-FFF2-40B4-BE49-F238E27FC236}">
                <a16:creationId xmlns:a16="http://schemas.microsoft.com/office/drawing/2014/main" id="{FFC22538-9E54-40CF-841F-A720238A604C}"/>
              </a:ext>
            </a:extLst>
          </p:cNvPr>
          <p:cNvSpPr/>
          <p:nvPr/>
        </p:nvSpPr>
        <p:spPr>
          <a:xfrm>
            <a:off x="2160814" y="1616530"/>
            <a:ext cx="7870371" cy="130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024D758-8A3F-4AF9-9DA6-95DBB8E8C1F2}"/>
              </a:ext>
            </a:extLst>
          </p:cNvPr>
          <p:cNvSpPr/>
          <p:nvPr/>
        </p:nvSpPr>
        <p:spPr>
          <a:xfrm>
            <a:off x="4457415" y="2808576"/>
            <a:ext cx="3677930" cy="523220"/>
          </a:xfrm>
          <a:prstGeom prst="rect">
            <a:avLst/>
          </a:prstGeom>
        </p:spPr>
        <p:txBody>
          <a:bodyPr wrap="none">
            <a:spAutoFit/>
          </a:bodyPr>
          <a:lstStyle/>
          <a:p>
            <a:r>
              <a:rPr lang="en-US" altLang="zh-CN" sz="2800" b="1" dirty="0">
                <a:solidFill>
                  <a:srgbClr val="418AB3"/>
                </a:solidFill>
                <a:latin typeface="微软雅黑 Light" panose="020B0502040204020203" pitchFamily="34" charset="-122"/>
                <a:ea typeface="微软雅黑 Light" panose="020B0502040204020203" pitchFamily="34" charset="-122"/>
              </a:rPr>
              <a:t>Attention-based RNN</a:t>
            </a:r>
          </a:p>
        </p:txBody>
      </p:sp>
      <p:sp>
        <p:nvSpPr>
          <p:cNvPr id="13" name="矩形 12">
            <a:extLst>
              <a:ext uri="{FF2B5EF4-FFF2-40B4-BE49-F238E27FC236}">
                <a16:creationId xmlns:a16="http://schemas.microsoft.com/office/drawing/2014/main" id="{027180CC-8DDB-40B0-8E22-393ACB0A78D2}"/>
              </a:ext>
            </a:extLst>
          </p:cNvPr>
          <p:cNvSpPr/>
          <p:nvPr/>
        </p:nvSpPr>
        <p:spPr>
          <a:xfrm>
            <a:off x="4253890" y="2878326"/>
            <a:ext cx="89512" cy="3221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6" name="矩形 15">
            <a:extLst>
              <a:ext uri="{FF2B5EF4-FFF2-40B4-BE49-F238E27FC236}">
                <a16:creationId xmlns:a16="http://schemas.microsoft.com/office/drawing/2014/main" id="{3512D518-0B08-4F17-A7D4-67C0D8A9276B}"/>
              </a:ext>
            </a:extLst>
          </p:cNvPr>
          <p:cNvSpPr/>
          <p:nvPr/>
        </p:nvSpPr>
        <p:spPr>
          <a:xfrm>
            <a:off x="4457415" y="3785977"/>
            <a:ext cx="2107372" cy="523220"/>
          </a:xfrm>
          <a:prstGeom prst="rect">
            <a:avLst/>
          </a:prstGeom>
        </p:spPr>
        <p:txBody>
          <a:bodyPr wrap="none">
            <a:spAutoFit/>
          </a:bodyPr>
          <a:lstStyle/>
          <a:p>
            <a:r>
              <a:rPr lang="en-US" altLang="zh-CN" sz="2800" b="1" dirty="0">
                <a:solidFill>
                  <a:srgbClr val="418AB3"/>
                </a:solidFill>
                <a:latin typeface="微软雅黑 Light" panose="020B0502040204020203" pitchFamily="34" charset="-122"/>
                <a:ea typeface="微软雅黑 Light" panose="020B0502040204020203" pitchFamily="34" charset="-122"/>
              </a:rPr>
              <a:t>Transformer</a:t>
            </a:r>
          </a:p>
        </p:txBody>
      </p:sp>
      <p:sp>
        <p:nvSpPr>
          <p:cNvPr id="17" name="矩形 16">
            <a:extLst>
              <a:ext uri="{FF2B5EF4-FFF2-40B4-BE49-F238E27FC236}">
                <a16:creationId xmlns:a16="http://schemas.microsoft.com/office/drawing/2014/main" id="{83DDCC1A-52B2-4AC5-BBEF-69876954FB56}"/>
              </a:ext>
            </a:extLst>
          </p:cNvPr>
          <p:cNvSpPr/>
          <p:nvPr/>
        </p:nvSpPr>
        <p:spPr>
          <a:xfrm>
            <a:off x="4253890" y="3855727"/>
            <a:ext cx="89512" cy="3221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矩形 17">
            <a:extLst>
              <a:ext uri="{FF2B5EF4-FFF2-40B4-BE49-F238E27FC236}">
                <a16:creationId xmlns:a16="http://schemas.microsoft.com/office/drawing/2014/main" id="{25F698D9-B31F-450D-8D94-82AD8E4C5D77}"/>
              </a:ext>
            </a:extLst>
          </p:cNvPr>
          <p:cNvSpPr/>
          <p:nvPr/>
        </p:nvSpPr>
        <p:spPr>
          <a:xfrm>
            <a:off x="4457415" y="4718250"/>
            <a:ext cx="2937022" cy="523220"/>
          </a:xfrm>
          <a:prstGeom prst="rect">
            <a:avLst/>
          </a:prstGeom>
        </p:spPr>
        <p:txBody>
          <a:bodyPr wrap="none">
            <a:spAutoFit/>
          </a:bodyPr>
          <a:lstStyle/>
          <a:p>
            <a:r>
              <a:rPr lang="en-US" altLang="zh-CN" sz="2800" b="1" dirty="0">
                <a:solidFill>
                  <a:srgbClr val="418AB3"/>
                </a:solidFill>
                <a:latin typeface="微软雅黑 Light" panose="020B0502040204020203" pitchFamily="34" charset="-122"/>
                <a:ea typeface="微软雅黑 Light" panose="020B0502040204020203" pitchFamily="34" charset="-122"/>
              </a:rPr>
              <a:t>Language Model</a:t>
            </a:r>
          </a:p>
        </p:txBody>
      </p:sp>
      <p:sp>
        <p:nvSpPr>
          <p:cNvPr id="19" name="矩形 18">
            <a:extLst>
              <a:ext uri="{FF2B5EF4-FFF2-40B4-BE49-F238E27FC236}">
                <a16:creationId xmlns:a16="http://schemas.microsoft.com/office/drawing/2014/main" id="{ECE8B78B-916A-4291-A2E8-0347B6194C91}"/>
              </a:ext>
            </a:extLst>
          </p:cNvPr>
          <p:cNvSpPr/>
          <p:nvPr/>
        </p:nvSpPr>
        <p:spPr>
          <a:xfrm>
            <a:off x="4253890" y="4788000"/>
            <a:ext cx="89512" cy="3221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4216271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C160C7CD-1429-460F-8F18-E64423806778}"/>
              </a:ext>
            </a:extLst>
          </p:cNvPr>
          <p:cNvSpPr/>
          <p:nvPr/>
        </p:nvSpPr>
        <p:spPr>
          <a:xfrm>
            <a:off x="996043" y="2947290"/>
            <a:ext cx="5709558" cy="2479239"/>
          </a:xfrm>
          <a:prstGeom prst="roundRect">
            <a:avLst>
              <a:gd name="adj" fmla="val 7361"/>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1">
            <a:extLst>
              <a:ext uri="{FF2B5EF4-FFF2-40B4-BE49-F238E27FC236}">
                <a16:creationId xmlns:a16="http://schemas.microsoft.com/office/drawing/2014/main" id="{6697FC62-98D6-44BD-8D8B-4CAB33371264}"/>
              </a:ext>
            </a:extLst>
          </p:cNvPr>
          <p:cNvSpPr>
            <a:spLocks noGrp="1"/>
          </p:cNvSpPr>
          <p:nvPr>
            <p:ph type="title"/>
          </p:nvPr>
        </p:nvSpPr>
        <p:spPr>
          <a:xfrm>
            <a:off x="1143000" y="609600"/>
            <a:ext cx="9875520" cy="1356360"/>
          </a:xfrm>
        </p:spPr>
        <p:txBody>
          <a:bodyPr/>
          <a:lstStyle/>
          <a:p>
            <a:r>
              <a:rPr lang="en-US" altLang="zh-CN" dirty="0">
                <a:latin typeface="微软雅黑 Light" panose="020B0502040204020203" pitchFamily="34" charset="-122"/>
                <a:ea typeface="微软雅黑 Light" panose="020B0502040204020203" pitchFamily="34" charset="-122"/>
              </a:rPr>
              <a:t>Attention-based LSTM</a:t>
            </a:r>
            <a:endParaRPr lang="zh-CN" altLang="en-US" dirty="0">
              <a:latin typeface="微软雅黑 Light" panose="020B0502040204020203" pitchFamily="34" charset="-122"/>
              <a:ea typeface="微软雅黑 Light" panose="020B0502040204020203" pitchFamily="34" charset="-122"/>
            </a:endParaRPr>
          </a:p>
        </p:txBody>
      </p:sp>
      <p:sp>
        <p:nvSpPr>
          <p:cNvPr id="5" name="矩形 4">
            <a:extLst>
              <a:ext uri="{FF2B5EF4-FFF2-40B4-BE49-F238E27FC236}">
                <a16:creationId xmlns:a16="http://schemas.microsoft.com/office/drawing/2014/main" id="{FFC22538-9E54-40CF-841F-A720238A604C}"/>
              </a:ext>
            </a:extLst>
          </p:cNvPr>
          <p:cNvSpPr/>
          <p:nvPr/>
        </p:nvSpPr>
        <p:spPr>
          <a:xfrm>
            <a:off x="1055914" y="1632858"/>
            <a:ext cx="7870371" cy="130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4244F3E-27B2-4F9C-B1B4-7AFF6E8D728A}"/>
              </a:ext>
            </a:extLst>
          </p:cNvPr>
          <p:cNvSpPr/>
          <p:nvPr/>
        </p:nvSpPr>
        <p:spPr>
          <a:xfrm>
            <a:off x="2683329" y="1988820"/>
            <a:ext cx="9004581" cy="400110"/>
          </a:xfrm>
          <a:prstGeom prst="rect">
            <a:avLst/>
          </a:prstGeom>
        </p:spPr>
        <p:txBody>
          <a:bodyPr wrap="none">
            <a:spAutoFit/>
          </a:bodyPr>
          <a:lstStyle/>
          <a:p>
            <a:r>
              <a:rPr lang="en-US" altLang="zh-CN" sz="2000" b="1" dirty="0">
                <a:solidFill>
                  <a:srgbClr val="418AB3"/>
                </a:solidFill>
                <a:latin typeface="微软雅黑 Light" panose="020B0502040204020203" pitchFamily="34" charset="-122"/>
                <a:ea typeface="微软雅黑 Light" panose="020B0502040204020203" pitchFamily="34" charset="-122"/>
              </a:rPr>
              <a:t>——2016 Conference on Empirical Methods in Natural Language Processing</a:t>
            </a:r>
            <a:endParaRPr lang="zh-CN" altLang="en-US" sz="2000" b="1" dirty="0">
              <a:solidFill>
                <a:srgbClr val="418AB3"/>
              </a:solidFill>
              <a:latin typeface="微软雅黑 Light" panose="020B0502040204020203" pitchFamily="34" charset="-122"/>
              <a:ea typeface="微软雅黑 Light" panose="020B0502040204020203" pitchFamily="34" charset="-122"/>
            </a:endParaRPr>
          </a:p>
        </p:txBody>
      </p:sp>
      <p:sp>
        <p:nvSpPr>
          <p:cNvPr id="2" name="文本框 1">
            <a:extLst>
              <a:ext uri="{FF2B5EF4-FFF2-40B4-BE49-F238E27FC236}">
                <a16:creationId xmlns:a16="http://schemas.microsoft.com/office/drawing/2014/main" id="{668B3833-F8C3-47EE-A91A-7490F3D57864}"/>
              </a:ext>
            </a:extLst>
          </p:cNvPr>
          <p:cNvSpPr txBox="1"/>
          <p:nvPr/>
        </p:nvSpPr>
        <p:spPr>
          <a:xfrm>
            <a:off x="1143000" y="2947290"/>
            <a:ext cx="6361553" cy="2585323"/>
          </a:xfrm>
          <a:prstGeom prst="rect">
            <a:avLst/>
          </a:prstGeom>
          <a:noFill/>
          <a:ln>
            <a:noFill/>
          </a:ln>
        </p:spPr>
        <p:txBody>
          <a:bodyPr wrap="square" rtlCol="0">
            <a:spAutoFit/>
          </a:bodyPr>
          <a:lstStyle/>
          <a:p>
            <a:pPr marL="342900" indent="-342900">
              <a:lnSpc>
                <a:spcPct val="200000"/>
              </a:lnSpc>
              <a:buFont typeface="Arial" panose="020B0604020202020204" pitchFamily="34" charset="0"/>
              <a:buChar char="•"/>
            </a:pPr>
            <a:r>
              <a:rPr lang="en-US" altLang="zh-CN" sz="2400" dirty="0">
                <a:solidFill>
                  <a:srgbClr val="002060"/>
                </a:solidFill>
              </a:rPr>
              <a:t>Document level</a:t>
            </a:r>
          </a:p>
          <a:p>
            <a:pPr marL="342900" indent="-342900">
              <a:lnSpc>
                <a:spcPct val="200000"/>
              </a:lnSpc>
              <a:buFont typeface="Arial" panose="020B0604020202020204" pitchFamily="34" charset="0"/>
              <a:buChar char="•"/>
            </a:pPr>
            <a:r>
              <a:rPr lang="en-US" altLang="zh-CN" sz="2400" dirty="0">
                <a:solidFill>
                  <a:srgbClr val="002060"/>
                </a:solidFill>
              </a:rPr>
              <a:t>Attention base</a:t>
            </a:r>
          </a:p>
          <a:p>
            <a:pPr marL="342900" indent="-342900">
              <a:lnSpc>
                <a:spcPct val="200000"/>
              </a:lnSpc>
              <a:buFont typeface="Arial" panose="020B0604020202020204" pitchFamily="34" charset="0"/>
              <a:buChar char="•"/>
            </a:pPr>
            <a:r>
              <a:rPr lang="en-US" altLang="zh-CN" sz="2400" dirty="0">
                <a:solidFill>
                  <a:srgbClr val="002060"/>
                </a:solidFill>
              </a:rPr>
              <a:t>Cross-Lingual Sentiment Classification</a:t>
            </a:r>
          </a:p>
          <a:p>
            <a:endParaRPr lang="zh-CN" altLang="en-US" dirty="0">
              <a:solidFill>
                <a:srgbClr val="002060"/>
              </a:solidFill>
            </a:endParaRPr>
          </a:p>
        </p:txBody>
      </p:sp>
      <p:pic>
        <p:nvPicPr>
          <p:cNvPr id="11" name="图片 10">
            <a:extLst>
              <a:ext uri="{FF2B5EF4-FFF2-40B4-BE49-F238E27FC236}">
                <a16:creationId xmlns:a16="http://schemas.microsoft.com/office/drawing/2014/main" id="{9EFFA102-1843-4080-8413-C88F7CE61C88}"/>
              </a:ext>
            </a:extLst>
          </p:cNvPr>
          <p:cNvPicPr>
            <a:picLocks noChangeAspect="1"/>
          </p:cNvPicPr>
          <p:nvPr/>
        </p:nvPicPr>
        <p:blipFill>
          <a:blip r:embed="rId2"/>
          <a:stretch>
            <a:fillRect/>
          </a:stretch>
        </p:blipFill>
        <p:spPr>
          <a:xfrm>
            <a:off x="7176790" y="2739935"/>
            <a:ext cx="4240555" cy="3219994"/>
          </a:xfrm>
          <a:prstGeom prst="rect">
            <a:avLst/>
          </a:prstGeom>
          <a:ln>
            <a:no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069908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697FC62-98D6-44BD-8D8B-4CAB33371264}"/>
              </a:ext>
            </a:extLst>
          </p:cNvPr>
          <p:cNvSpPr>
            <a:spLocks noGrp="1"/>
          </p:cNvSpPr>
          <p:nvPr>
            <p:ph type="title"/>
          </p:nvPr>
        </p:nvSpPr>
        <p:spPr>
          <a:xfrm>
            <a:off x="631371" y="201386"/>
            <a:ext cx="9875520" cy="1356360"/>
          </a:xfrm>
        </p:spPr>
        <p:txBody>
          <a:bodyPr/>
          <a:lstStyle/>
          <a:p>
            <a:r>
              <a:rPr lang="en-US" altLang="zh-CN" dirty="0" err="1"/>
              <a:t>Architecture&amp;Results</a:t>
            </a:r>
            <a:endParaRPr lang="zh-CN" altLang="en-US" dirty="0">
              <a:latin typeface="微软雅黑 Light" panose="020B0502040204020203" pitchFamily="34" charset="-122"/>
              <a:ea typeface="微软雅黑 Light" panose="020B0502040204020203" pitchFamily="34" charset="-122"/>
            </a:endParaRPr>
          </a:p>
        </p:txBody>
      </p:sp>
      <p:sp>
        <p:nvSpPr>
          <p:cNvPr id="5" name="矩形 4">
            <a:extLst>
              <a:ext uri="{FF2B5EF4-FFF2-40B4-BE49-F238E27FC236}">
                <a16:creationId xmlns:a16="http://schemas.microsoft.com/office/drawing/2014/main" id="{FFC22538-9E54-40CF-841F-A720238A604C}"/>
              </a:ext>
            </a:extLst>
          </p:cNvPr>
          <p:cNvSpPr/>
          <p:nvPr/>
        </p:nvSpPr>
        <p:spPr>
          <a:xfrm>
            <a:off x="544286" y="1224644"/>
            <a:ext cx="5001985" cy="1088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257212B3-8E6A-4A71-B305-65272919AFA3}"/>
              </a:ext>
            </a:extLst>
          </p:cNvPr>
          <p:cNvPicPr>
            <a:picLocks noChangeAspect="1"/>
          </p:cNvPicPr>
          <p:nvPr/>
        </p:nvPicPr>
        <p:blipFill>
          <a:blip r:embed="rId2"/>
          <a:stretch>
            <a:fillRect/>
          </a:stretch>
        </p:blipFill>
        <p:spPr>
          <a:xfrm>
            <a:off x="6708414" y="550173"/>
            <a:ext cx="5161107" cy="5850627"/>
          </a:xfrm>
          <a:prstGeom prst="rect">
            <a:avLst/>
          </a:prstGeom>
          <a:effectLst>
            <a:outerShdw blurRad="50800" dist="38100" dir="8100000" algn="tr" rotWithShape="0">
              <a:prstClr val="black">
                <a:alpha val="40000"/>
              </a:prstClr>
            </a:outerShdw>
          </a:effectLst>
        </p:spPr>
      </p:pic>
      <p:pic>
        <p:nvPicPr>
          <p:cNvPr id="15" name="图片 14">
            <a:extLst>
              <a:ext uri="{FF2B5EF4-FFF2-40B4-BE49-F238E27FC236}">
                <a16:creationId xmlns:a16="http://schemas.microsoft.com/office/drawing/2014/main" id="{0D98EB9A-CC88-45C9-971D-DA82BAE13598}"/>
              </a:ext>
            </a:extLst>
          </p:cNvPr>
          <p:cNvPicPr>
            <a:picLocks noChangeAspect="1"/>
          </p:cNvPicPr>
          <p:nvPr/>
        </p:nvPicPr>
        <p:blipFill>
          <a:blip r:embed="rId3"/>
          <a:stretch>
            <a:fillRect/>
          </a:stretch>
        </p:blipFill>
        <p:spPr>
          <a:xfrm>
            <a:off x="460013" y="1494590"/>
            <a:ext cx="5853259" cy="4193196"/>
          </a:xfrm>
          <a:prstGeom prst="rect">
            <a:avLst/>
          </a:prstGeom>
        </p:spPr>
      </p:pic>
      <p:pic>
        <p:nvPicPr>
          <p:cNvPr id="17" name="图片 16">
            <a:extLst>
              <a:ext uri="{FF2B5EF4-FFF2-40B4-BE49-F238E27FC236}">
                <a16:creationId xmlns:a16="http://schemas.microsoft.com/office/drawing/2014/main" id="{69BAC0A8-0A89-4CC0-82CD-884D9286B435}"/>
              </a:ext>
            </a:extLst>
          </p:cNvPr>
          <p:cNvPicPr>
            <a:picLocks noChangeAspect="1"/>
          </p:cNvPicPr>
          <p:nvPr/>
        </p:nvPicPr>
        <p:blipFill>
          <a:blip r:embed="rId4"/>
          <a:stretch>
            <a:fillRect/>
          </a:stretch>
        </p:blipFill>
        <p:spPr>
          <a:xfrm>
            <a:off x="439861" y="2233449"/>
            <a:ext cx="5873411" cy="2715478"/>
          </a:xfrm>
          <a:prstGeom prst="rect">
            <a:avLst/>
          </a:prstGeom>
        </p:spPr>
      </p:pic>
    </p:spTree>
    <p:extLst>
      <p:ext uri="{BB962C8B-B14F-4D97-AF65-F5344CB8AC3E}">
        <p14:creationId xmlns:p14="http://schemas.microsoft.com/office/powerpoint/2010/main" val="374890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697FC62-98D6-44BD-8D8B-4CAB33371264}"/>
              </a:ext>
            </a:extLst>
          </p:cNvPr>
          <p:cNvSpPr>
            <a:spLocks noGrp="1"/>
          </p:cNvSpPr>
          <p:nvPr>
            <p:ph type="title"/>
          </p:nvPr>
        </p:nvSpPr>
        <p:spPr>
          <a:xfrm>
            <a:off x="1143000" y="609600"/>
            <a:ext cx="9875520" cy="1356360"/>
          </a:xfrm>
        </p:spPr>
        <p:txBody>
          <a:bodyPr/>
          <a:lstStyle/>
          <a:p>
            <a:r>
              <a:rPr lang="en-US" altLang="zh-CN" dirty="0">
                <a:latin typeface="微软雅黑 Light" panose="020B0502040204020203" pitchFamily="34" charset="-122"/>
                <a:ea typeface="微软雅黑 Light" panose="020B0502040204020203" pitchFamily="34" charset="-122"/>
              </a:rPr>
              <a:t>Attention is ALL YOU NEED </a:t>
            </a:r>
            <a:endParaRPr lang="zh-CN" altLang="en-US" dirty="0">
              <a:latin typeface="微软雅黑 Light" panose="020B0502040204020203" pitchFamily="34" charset="-122"/>
              <a:ea typeface="微软雅黑 Light" panose="020B0502040204020203" pitchFamily="34" charset="-122"/>
            </a:endParaRPr>
          </a:p>
        </p:txBody>
      </p:sp>
      <p:sp>
        <p:nvSpPr>
          <p:cNvPr id="5" name="矩形 4">
            <a:extLst>
              <a:ext uri="{FF2B5EF4-FFF2-40B4-BE49-F238E27FC236}">
                <a16:creationId xmlns:a16="http://schemas.microsoft.com/office/drawing/2014/main" id="{FFC22538-9E54-40CF-841F-A720238A604C}"/>
              </a:ext>
            </a:extLst>
          </p:cNvPr>
          <p:cNvSpPr/>
          <p:nvPr/>
        </p:nvSpPr>
        <p:spPr>
          <a:xfrm>
            <a:off x="1055914" y="1632858"/>
            <a:ext cx="7870371" cy="130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4244F3E-27B2-4F9C-B1B4-7AFF6E8D728A}"/>
              </a:ext>
            </a:extLst>
          </p:cNvPr>
          <p:cNvSpPr/>
          <p:nvPr/>
        </p:nvSpPr>
        <p:spPr>
          <a:xfrm>
            <a:off x="6819901" y="1938656"/>
            <a:ext cx="5104539" cy="400110"/>
          </a:xfrm>
          <a:prstGeom prst="rect">
            <a:avLst/>
          </a:prstGeom>
        </p:spPr>
        <p:txBody>
          <a:bodyPr wrap="none">
            <a:spAutoFit/>
          </a:bodyPr>
          <a:lstStyle/>
          <a:p>
            <a:r>
              <a:rPr lang="en-US" altLang="zh-CN" sz="2000" b="1" dirty="0">
                <a:solidFill>
                  <a:srgbClr val="418AB3"/>
                </a:solidFill>
                <a:latin typeface="微软雅黑 Light" panose="020B0502040204020203" pitchFamily="34" charset="-122"/>
                <a:ea typeface="微软雅黑 Light" panose="020B0502040204020203" pitchFamily="34" charset="-122"/>
              </a:rPr>
              <a:t>——Ashish Vaswani @ google</a:t>
            </a:r>
            <a:r>
              <a:rPr lang="zh-CN" altLang="en-US" sz="2000" b="1" dirty="0">
                <a:solidFill>
                  <a:srgbClr val="418AB3"/>
                </a:solidFill>
                <a:latin typeface="微软雅黑 Light" panose="020B0502040204020203" pitchFamily="34" charset="-122"/>
                <a:ea typeface="微软雅黑 Light" panose="020B0502040204020203" pitchFamily="34" charset="-122"/>
              </a:rPr>
              <a:t>，</a:t>
            </a:r>
            <a:r>
              <a:rPr lang="en-US" altLang="zh-CN" sz="2000" b="1" dirty="0">
                <a:solidFill>
                  <a:srgbClr val="418AB3"/>
                </a:solidFill>
                <a:latin typeface="微软雅黑 Light" panose="020B0502040204020203" pitchFamily="34" charset="-122"/>
                <a:ea typeface="微软雅黑 Light" panose="020B0502040204020203" pitchFamily="34" charset="-122"/>
              </a:rPr>
              <a:t>NIPS 2017</a:t>
            </a:r>
            <a:endParaRPr lang="zh-CN" altLang="en-US" sz="2000" b="1" dirty="0">
              <a:solidFill>
                <a:srgbClr val="418AB3"/>
              </a:solidFill>
              <a:latin typeface="微软雅黑 Light" panose="020B0502040204020203" pitchFamily="34" charset="-122"/>
              <a:ea typeface="微软雅黑 Light" panose="020B0502040204020203" pitchFamily="34" charset="-122"/>
            </a:endParaRPr>
          </a:p>
        </p:txBody>
      </p:sp>
      <p:sp>
        <p:nvSpPr>
          <p:cNvPr id="26" name="矩形: 圆角 25">
            <a:extLst>
              <a:ext uri="{FF2B5EF4-FFF2-40B4-BE49-F238E27FC236}">
                <a16:creationId xmlns:a16="http://schemas.microsoft.com/office/drawing/2014/main" id="{BE9B315F-73E0-4976-BEC5-65AA43CFB290}"/>
              </a:ext>
            </a:extLst>
          </p:cNvPr>
          <p:cNvSpPr/>
          <p:nvPr/>
        </p:nvSpPr>
        <p:spPr>
          <a:xfrm>
            <a:off x="996043" y="2947290"/>
            <a:ext cx="5709558" cy="2479239"/>
          </a:xfrm>
          <a:prstGeom prst="roundRect">
            <a:avLst>
              <a:gd name="adj" fmla="val 7361"/>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FE52F2A0-A769-4962-9425-04C93BE7DADE}"/>
              </a:ext>
            </a:extLst>
          </p:cNvPr>
          <p:cNvSpPr txBox="1"/>
          <p:nvPr/>
        </p:nvSpPr>
        <p:spPr>
          <a:xfrm>
            <a:off x="1207169" y="2947290"/>
            <a:ext cx="6361553" cy="3323987"/>
          </a:xfrm>
          <a:prstGeom prst="rect">
            <a:avLst/>
          </a:prstGeom>
          <a:noFill/>
          <a:ln>
            <a:noFill/>
          </a:ln>
        </p:spPr>
        <p:txBody>
          <a:bodyPr wrap="square" rtlCol="0">
            <a:spAutoFit/>
          </a:bodyPr>
          <a:lstStyle/>
          <a:p>
            <a:pPr marL="342900" indent="-342900">
              <a:lnSpc>
                <a:spcPct val="200000"/>
              </a:lnSpc>
              <a:buFont typeface="Arial" panose="020B0604020202020204" pitchFamily="34" charset="0"/>
              <a:buChar char="•"/>
            </a:pPr>
            <a:r>
              <a:rPr lang="en-US" altLang="zh-CN" sz="2400" dirty="0">
                <a:solidFill>
                  <a:srgbClr val="002060"/>
                </a:solidFill>
              </a:rPr>
              <a:t>Scaled Dot-Product Attention</a:t>
            </a:r>
          </a:p>
          <a:p>
            <a:pPr marL="342900" indent="-342900">
              <a:lnSpc>
                <a:spcPct val="200000"/>
              </a:lnSpc>
              <a:buFont typeface="Arial" panose="020B0604020202020204" pitchFamily="34" charset="0"/>
              <a:buChar char="•"/>
            </a:pPr>
            <a:r>
              <a:rPr lang="en-US" altLang="zh-CN" sz="2400" dirty="0">
                <a:solidFill>
                  <a:srgbClr val="002060"/>
                </a:solidFill>
              </a:rPr>
              <a:t>Multi-Head Self Attention</a:t>
            </a:r>
          </a:p>
          <a:p>
            <a:pPr marL="342900" indent="-342900">
              <a:lnSpc>
                <a:spcPct val="200000"/>
              </a:lnSpc>
              <a:buFont typeface="Arial" panose="020B0604020202020204" pitchFamily="34" charset="0"/>
              <a:buChar char="•"/>
            </a:pPr>
            <a:r>
              <a:rPr lang="en-US" altLang="zh-CN" sz="2400" dirty="0">
                <a:solidFill>
                  <a:srgbClr val="002060"/>
                </a:solidFill>
              </a:rPr>
              <a:t>Positional Encoding</a:t>
            </a:r>
          </a:p>
          <a:p>
            <a:pPr marL="342900" indent="-342900">
              <a:lnSpc>
                <a:spcPct val="200000"/>
              </a:lnSpc>
              <a:buFont typeface="Arial" panose="020B0604020202020204" pitchFamily="34" charset="0"/>
              <a:buChar char="•"/>
            </a:pPr>
            <a:endParaRPr lang="en-US" altLang="zh-CN" sz="2400" dirty="0">
              <a:solidFill>
                <a:srgbClr val="002060"/>
              </a:solidFill>
            </a:endParaRPr>
          </a:p>
          <a:p>
            <a:endParaRPr lang="zh-CN" altLang="en-US" dirty="0">
              <a:solidFill>
                <a:srgbClr val="002060"/>
              </a:solidFill>
            </a:endParaRPr>
          </a:p>
        </p:txBody>
      </p:sp>
      <p:pic>
        <p:nvPicPr>
          <p:cNvPr id="30" name="图片 29">
            <a:extLst>
              <a:ext uri="{FF2B5EF4-FFF2-40B4-BE49-F238E27FC236}">
                <a16:creationId xmlns:a16="http://schemas.microsoft.com/office/drawing/2014/main" id="{DBB18E86-4683-4A8D-856F-1F965C985523}"/>
              </a:ext>
            </a:extLst>
          </p:cNvPr>
          <p:cNvPicPr>
            <a:picLocks noChangeAspect="1"/>
          </p:cNvPicPr>
          <p:nvPr/>
        </p:nvPicPr>
        <p:blipFill>
          <a:blip r:embed="rId2"/>
          <a:stretch>
            <a:fillRect/>
          </a:stretch>
        </p:blipFill>
        <p:spPr>
          <a:xfrm>
            <a:off x="7208511" y="2649075"/>
            <a:ext cx="4446411" cy="3461656"/>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812194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BB9E097C-748E-44D8-884B-957E555EE231}"/>
              </a:ext>
            </a:extLst>
          </p:cNvPr>
          <p:cNvPicPr>
            <a:picLocks noChangeAspect="1"/>
          </p:cNvPicPr>
          <p:nvPr/>
        </p:nvPicPr>
        <p:blipFill>
          <a:blip r:embed="rId2"/>
          <a:srcRect l="8435" t="18231" r="3320" b="26820"/>
          <a:stretch>
            <a:fillRect/>
          </a:stretch>
        </p:blipFill>
        <p:spPr>
          <a:xfrm>
            <a:off x="8493034" y="2428576"/>
            <a:ext cx="2547257" cy="2173731"/>
          </a:xfrm>
          <a:custGeom>
            <a:avLst/>
            <a:gdLst>
              <a:gd name="connsiteX0" fmla="*/ 424551 w 2547257"/>
              <a:gd name="connsiteY0" fmla="*/ 0 h 2173731"/>
              <a:gd name="connsiteX1" fmla="*/ 2122706 w 2547257"/>
              <a:gd name="connsiteY1" fmla="*/ 0 h 2173731"/>
              <a:gd name="connsiteX2" fmla="*/ 2547257 w 2547257"/>
              <a:gd name="connsiteY2" fmla="*/ 424551 h 2173731"/>
              <a:gd name="connsiteX3" fmla="*/ 2547257 w 2547257"/>
              <a:gd name="connsiteY3" fmla="*/ 1727418 h 2173731"/>
              <a:gd name="connsiteX4" fmla="*/ 1817915 w 2547257"/>
              <a:gd name="connsiteY4" fmla="*/ 2173731 h 2173731"/>
              <a:gd name="connsiteX5" fmla="*/ 957943 w 2547257"/>
              <a:gd name="connsiteY5" fmla="*/ 1068831 h 2173731"/>
              <a:gd name="connsiteX6" fmla="*/ 0 w 2547257"/>
              <a:gd name="connsiteY6" fmla="*/ 1512625 h 2173731"/>
              <a:gd name="connsiteX7" fmla="*/ 0 w 2547257"/>
              <a:gd name="connsiteY7" fmla="*/ 424551 h 2173731"/>
              <a:gd name="connsiteX8" fmla="*/ 424551 w 2547257"/>
              <a:gd name="connsiteY8" fmla="*/ 0 h 217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7257" h="2173731">
                <a:moveTo>
                  <a:pt x="424551" y="0"/>
                </a:moveTo>
                <a:lnTo>
                  <a:pt x="2122706" y="0"/>
                </a:lnTo>
                <a:cubicBezTo>
                  <a:pt x="2357179" y="0"/>
                  <a:pt x="2547257" y="190078"/>
                  <a:pt x="2547257" y="424551"/>
                </a:cubicBezTo>
                <a:lnTo>
                  <a:pt x="2547257" y="1727418"/>
                </a:lnTo>
                <a:lnTo>
                  <a:pt x="1817915" y="2173731"/>
                </a:lnTo>
                <a:lnTo>
                  <a:pt x="957943" y="1068831"/>
                </a:lnTo>
                <a:lnTo>
                  <a:pt x="0" y="1512625"/>
                </a:lnTo>
                <a:lnTo>
                  <a:pt x="0" y="424551"/>
                </a:lnTo>
                <a:cubicBezTo>
                  <a:pt x="0" y="190078"/>
                  <a:pt x="190078" y="0"/>
                  <a:pt x="424551" y="0"/>
                </a:cubicBezTo>
                <a:close/>
              </a:path>
            </a:pathLst>
          </a:custGeom>
          <a:ln>
            <a:solidFill>
              <a:srgbClr val="418AB3"/>
            </a:solidFill>
          </a:ln>
          <a:effectLst>
            <a:outerShdw blurRad="50800" dist="38100" dir="8100000" algn="tr" rotWithShape="0">
              <a:prstClr val="black">
                <a:alpha val="40000"/>
              </a:prstClr>
            </a:outerShdw>
          </a:effectLst>
        </p:spPr>
      </p:pic>
      <p:pic>
        <p:nvPicPr>
          <p:cNvPr id="16" name="图片 15">
            <a:extLst>
              <a:ext uri="{FF2B5EF4-FFF2-40B4-BE49-F238E27FC236}">
                <a16:creationId xmlns:a16="http://schemas.microsoft.com/office/drawing/2014/main" id="{2DC5CBE8-71A6-4800-9808-2B280B5547B3}"/>
              </a:ext>
            </a:extLst>
          </p:cNvPr>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l="1681" t="13708" b="9081"/>
          <a:stretch>
            <a:fillRect/>
          </a:stretch>
        </p:blipFill>
        <p:spPr bwMode="auto">
          <a:xfrm>
            <a:off x="1055914" y="2512649"/>
            <a:ext cx="2547257" cy="2173731"/>
          </a:xfrm>
          <a:custGeom>
            <a:avLst/>
            <a:gdLst>
              <a:gd name="connsiteX0" fmla="*/ 424551 w 2547257"/>
              <a:gd name="connsiteY0" fmla="*/ 0 h 2173731"/>
              <a:gd name="connsiteX1" fmla="*/ 2122706 w 2547257"/>
              <a:gd name="connsiteY1" fmla="*/ 0 h 2173731"/>
              <a:gd name="connsiteX2" fmla="*/ 2547257 w 2547257"/>
              <a:gd name="connsiteY2" fmla="*/ 424551 h 2173731"/>
              <a:gd name="connsiteX3" fmla="*/ 2547257 w 2547257"/>
              <a:gd name="connsiteY3" fmla="*/ 1727418 h 2173731"/>
              <a:gd name="connsiteX4" fmla="*/ 1817915 w 2547257"/>
              <a:gd name="connsiteY4" fmla="*/ 2173731 h 2173731"/>
              <a:gd name="connsiteX5" fmla="*/ 957943 w 2547257"/>
              <a:gd name="connsiteY5" fmla="*/ 1068831 h 2173731"/>
              <a:gd name="connsiteX6" fmla="*/ 0 w 2547257"/>
              <a:gd name="connsiteY6" fmla="*/ 1512625 h 2173731"/>
              <a:gd name="connsiteX7" fmla="*/ 0 w 2547257"/>
              <a:gd name="connsiteY7" fmla="*/ 424551 h 2173731"/>
              <a:gd name="connsiteX8" fmla="*/ 424551 w 2547257"/>
              <a:gd name="connsiteY8" fmla="*/ 0 h 217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7257" h="2173731">
                <a:moveTo>
                  <a:pt x="424551" y="0"/>
                </a:moveTo>
                <a:lnTo>
                  <a:pt x="2122706" y="0"/>
                </a:lnTo>
                <a:cubicBezTo>
                  <a:pt x="2357179" y="0"/>
                  <a:pt x="2547257" y="190078"/>
                  <a:pt x="2547257" y="424551"/>
                </a:cubicBezTo>
                <a:lnTo>
                  <a:pt x="2547257" y="1727418"/>
                </a:lnTo>
                <a:lnTo>
                  <a:pt x="1817915" y="2173731"/>
                </a:lnTo>
                <a:lnTo>
                  <a:pt x="957943" y="1068831"/>
                </a:lnTo>
                <a:lnTo>
                  <a:pt x="0" y="1512625"/>
                </a:lnTo>
                <a:lnTo>
                  <a:pt x="0" y="424551"/>
                </a:lnTo>
                <a:cubicBezTo>
                  <a:pt x="0" y="190078"/>
                  <a:pt x="190078" y="0"/>
                  <a:pt x="424551" y="0"/>
                </a:cubicBezTo>
                <a:close/>
              </a:path>
            </a:pathLst>
          </a:cu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标题 1">
            <a:extLst>
              <a:ext uri="{FF2B5EF4-FFF2-40B4-BE49-F238E27FC236}">
                <a16:creationId xmlns:a16="http://schemas.microsoft.com/office/drawing/2014/main" id="{6697FC62-98D6-44BD-8D8B-4CAB33371264}"/>
              </a:ext>
            </a:extLst>
          </p:cNvPr>
          <p:cNvSpPr>
            <a:spLocks noGrp="1"/>
          </p:cNvSpPr>
          <p:nvPr>
            <p:ph type="title"/>
          </p:nvPr>
        </p:nvSpPr>
        <p:spPr>
          <a:xfrm>
            <a:off x="1143000" y="609600"/>
            <a:ext cx="9875520" cy="1356360"/>
          </a:xfrm>
        </p:spPr>
        <p:txBody>
          <a:bodyPr/>
          <a:lstStyle/>
          <a:p>
            <a:r>
              <a:rPr lang="en-US" altLang="zh-CN" dirty="0">
                <a:latin typeface="微软雅黑 Light" panose="020B0502040204020203" pitchFamily="34" charset="-122"/>
                <a:ea typeface="微软雅黑 Light" panose="020B0502040204020203" pitchFamily="34" charset="-122"/>
              </a:rPr>
              <a:t>NLP</a:t>
            </a:r>
            <a:r>
              <a:rPr lang="zh-CN" altLang="en-US" dirty="0">
                <a:latin typeface="微软雅黑 Light" panose="020B0502040204020203" pitchFamily="34" charset="-122"/>
                <a:ea typeface="微软雅黑 Light" panose="020B0502040204020203" pitchFamily="34" charset="-122"/>
              </a:rPr>
              <a:t>特征提取</a:t>
            </a:r>
          </a:p>
        </p:txBody>
      </p:sp>
      <p:sp>
        <p:nvSpPr>
          <p:cNvPr id="5" name="矩形 4">
            <a:extLst>
              <a:ext uri="{FF2B5EF4-FFF2-40B4-BE49-F238E27FC236}">
                <a16:creationId xmlns:a16="http://schemas.microsoft.com/office/drawing/2014/main" id="{FFC22538-9E54-40CF-841F-A720238A604C}"/>
              </a:ext>
            </a:extLst>
          </p:cNvPr>
          <p:cNvSpPr/>
          <p:nvPr/>
        </p:nvSpPr>
        <p:spPr>
          <a:xfrm>
            <a:off x="1055914" y="1632858"/>
            <a:ext cx="7870371" cy="130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F255A8DC-6D2B-49EC-A479-1765BDCEA90B}"/>
              </a:ext>
            </a:extLst>
          </p:cNvPr>
          <p:cNvSpPr/>
          <p:nvPr/>
        </p:nvSpPr>
        <p:spPr>
          <a:xfrm>
            <a:off x="1055914" y="3488554"/>
            <a:ext cx="2547257" cy="2258786"/>
          </a:xfrm>
          <a:custGeom>
            <a:avLst/>
            <a:gdLst>
              <a:gd name="connsiteX0" fmla="*/ 957943 w 2547257"/>
              <a:gd name="connsiteY0" fmla="*/ 0 h 2258786"/>
              <a:gd name="connsiteX1" fmla="*/ 1817915 w 2547257"/>
              <a:gd name="connsiteY1" fmla="*/ 1104900 h 2258786"/>
              <a:gd name="connsiteX2" fmla="*/ 2547257 w 2547257"/>
              <a:gd name="connsiteY2" fmla="*/ 658587 h 2258786"/>
              <a:gd name="connsiteX3" fmla="*/ 2547257 w 2547257"/>
              <a:gd name="connsiteY3" fmla="*/ 1834235 h 2258786"/>
              <a:gd name="connsiteX4" fmla="*/ 2122706 w 2547257"/>
              <a:gd name="connsiteY4" fmla="*/ 2258786 h 2258786"/>
              <a:gd name="connsiteX5" fmla="*/ 424551 w 2547257"/>
              <a:gd name="connsiteY5" fmla="*/ 2258786 h 2258786"/>
              <a:gd name="connsiteX6" fmla="*/ 0 w 2547257"/>
              <a:gd name="connsiteY6" fmla="*/ 1834235 h 2258786"/>
              <a:gd name="connsiteX7" fmla="*/ 0 w 2547257"/>
              <a:gd name="connsiteY7" fmla="*/ 443794 h 225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257" h="2258786">
                <a:moveTo>
                  <a:pt x="957943" y="0"/>
                </a:moveTo>
                <a:lnTo>
                  <a:pt x="1817915" y="1104900"/>
                </a:lnTo>
                <a:lnTo>
                  <a:pt x="2547257" y="658587"/>
                </a:lnTo>
                <a:lnTo>
                  <a:pt x="2547257" y="1834235"/>
                </a:lnTo>
                <a:cubicBezTo>
                  <a:pt x="2547257" y="2068708"/>
                  <a:pt x="2357179" y="2258786"/>
                  <a:pt x="2122706" y="2258786"/>
                </a:cubicBezTo>
                <a:lnTo>
                  <a:pt x="424551" y="2258786"/>
                </a:lnTo>
                <a:cubicBezTo>
                  <a:pt x="190078" y="2258786"/>
                  <a:pt x="0" y="2068708"/>
                  <a:pt x="0" y="1834235"/>
                </a:cubicBezTo>
                <a:lnTo>
                  <a:pt x="0" y="443794"/>
                </a:lnTo>
                <a:close/>
              </a:path>
            </a:pathLst>
          </a:cu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1F764F01-FFA7-4385-80FE-0ADC39C8F71C}"/>
              </a:ext>
            </a:extLst>
          </p:cNvPr>
          <p:cNvSpPr txBox="1"/>
          <p:nvPr/>
        </p:nvSpPr>
        <p:spPr>
          <a:xfrm>
            <a:off x="1175657" y="4617257"/>
            <a:ext cx="1785257" cy="769441"/>
          </a:xfrm>
          <a:prstGeom prst="rect">
            <a:avLst/>
          </a:prstGeom>
          <a:noFill/>
          <a:effectLst>
            <a:outerShdw blurRad="50800" dist="38100" dir="8100000" algn="tr" rotWithShape="0">
              <a:prstClr val="black">
                <a:alpha val="40000"/>
              </a:prstClr>
            </a:outerShdw>
          </a:effectLst>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时间序列</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r>
              <a:rPr lang="en-US" altLang="zh-CN" sz="2000" dirty="0" err="1">
                <a:solidFill>
                  <a:schemeClr val="bg1"/>
                </a:solidFill>
                <a:latin typeface="微软雅黑 Light" panose="020B0502040204020203" pitchFamily="34" charset="-122"/>
                <a:ea typeface="微软雅黑 Light" panose="020B0502040204020203" pitchFamily="34" charset="-122"/>
              </a:rPr>
              <a:t>rnn</a:t>
            </a:r>
            <a:r>
              <a:rPr lang="zh-CN" altLang="en-US" sz="2000" dirty="0">
                <a:solidFill>
                  <a:schemeClr val="bg1"/>
                </a:solidFill>
                <a:latin typeface="微软雅黑 Light" panose="020B0502040204020203" pitchFamily="34" charset="-122"/>
                <a:ea typeface="微软雅黑 Light" panose="020B0502040204020203" pitchFamily="34" charset="-122"/>
              </a:rPr>
              <a:t>，</a:t>
            </a:r>
            <a:r>
              <a:rPr lang="en-US" altLang="zh-CN" sz="2000" dirty="0">
                <a:solidFill>
                  <a:schemeClr val="bg1"/>
                </a:solidFill>
                <a:latin typeface="微软雅黑 Light" panose="020B0502040204020203" pitchFamily="34" charset="-122"/>
                <a:ea typeface="微软雅黑 Light" panose="020B0502040204020203" pitchFamily="34" charset="-122"/>
              </a:rPr>
              <a:t>..</a:t>
            </a: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pic>
        <p:nvPicPr>
          <p:cNvPr id="19" name="图片 18">
            <a:extLst>
              <a:ext uri="{FF2B5EF4-FFF2-40B4-BE49-F238E27FC236}">
                <a16:creationId xmlns:a16="http://schemas.microsoft.com/office/drawing/2014/main" id="{CC9A5A81-55ED-4E33-9C1F-B13BE25C84CA}"/>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l="28308" t="5405" r="35692" b="5405"/>
          <a:stretch>
            <a:fillRect/>
          </a:stretch>
        </p:blipFill>
        <p:spPr bwMode="auto">
          <a:xfrm>
            <a:off x="4856118" y="2444216"/>
            <a:ext cx="2547257" cy="2173731"/>
          </a:xfrm>
          <a:custGeom>
            <a:avLst/>
            <a:gdLst>
              <a:gd name="connsiteX0" fmla="*/ 424551 w 2547257"/>
              <a:gd name="connsiteY0" fmla="*/ 0 h 2173731"/>
              <a:gd name="connsiteX1" fmla="*/ 2122706 w 2547257"/>
              <a:gd name="connsiteY1" fmla="*/ 0 h 2173731"/>
              <a:gd name="connsiteX2" fmla="*/ 2547257 w 2547257"/>
              <a:gd name="connsiteY2" fmla="*/ 424551 h 2173731"/>
              <a:gd name="connsiteX3" fmla="*/ 2547257 w 2547257"/>
              <a:gd name="connsiteY3" fmla="*/ 1727418 h 2173731"/>
              <a:gd name="connsiteX4" fmla="*/ 1817915 w 2547257"/>
              <a:gd name="connsiteY4" fmla="*/ 2173731 h 2173731"/>
              <a:gd name="connsiteX5" fmla="*/ 957943 w 2547257"/>
              <a:gd name="connsiteY5" fmla="*/ 1068831 h 2173731"/>
              <a:gd name="connsiteX6" fmla="*/ 0 w 2547257"/>
              <a:gd name="connsiteY6" fmla="*/ 1512625 h 2173731"/>
              <a:gd name="connsiteX7" fmla="*/ 0 w 2547257"/>
              <a:gd name="connsiteY7" fmla="*/ 424551 h 2173731"/>
              <a:gd name="connsiteX8" fmla="*/ 424551 w 2547257"/>
              <a:gd name="connsiteY8" fmla="*/ 0 h 217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7257" h="2173731">
                <a:moveTo>
                  <a:pt x="424551" y="0"/>
                </a:moveTo>
                <a:lnTo>
                  <a:pt x="2122706" y="0"/>
                </a:lnTo>
                <a:cubicBezTo>
                  <a:pt x="2357179" y="0"/>
                  <a:pt x="2547257" y="190078"/>
                  <a:pt x="2547257" y="424551"/>
                </a:cubicBezTo>
                <a:lnTo>
                  <a:pt x="2547257" y="1727418"/>
                </a:lnTo>
                <a:lnTo>
                  <a:pt x="1817915" y="2173731"/>
                </a:lnTo>
                <a:lnTo>
                  <a:pt x="957943" y="1068831"/>
                </a:lnTo>
                <a:lnTo>
                  <a:pt x="0" y="1512625"/>
                </a:lnTo>
                <a:lnTo>
                  <a:pt x="0" y="424551"/>
                </a:lnTo>
                <a:cubicBezTo>
                  <a:pt x="0" y="190078"/>
                  <a:pt x="190078" y="0"/>
                  <a:pt x="424551" y="0"/>
                </a:cubicBezTo>
                <a:close/>
              </a:path>
            </a:pathLst>
          </a:cu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任意多边形: 形状 17">
            <a:extLst>
              <a:ext uri="{FF2B5EF4-FFF2-40B4-BE49-F238E27FC236}">
                <a16:creationId xmlns:a16="http://schemas.microsoft.com/office/drawing/2014/main" id="{52474C78-A405-4A68-867C-34944CD44185}"/>
              </a:ext>
            </a:extLst>
          </p:cNvPr>
          <p:cNvSpPr/>
          <p:nvPr/>
        </p:nvSpPr>
        <p:spPr>
          <a:xfrm>
            <a:off x="4856117" y="3489243"/>
            <a:ext cx="2547257" cy="2258786"/>
          </a:xfrm>
          <a:custGeom>
            <a:avLst/>
            <a:gdLst>
              <a:gd name="connsiteX0" fmla="*/ 957943 w 2547257"/>
              <a:gd name="connsiteY0" fmla="*/ 0 h 2258786"/>
              <a:gd name="connsiteX1" fmla="*/ 1817915 w 2547257"/>
              <a:gd name="connsiteY1" fmla="*/ 1104900 h 2258786"/>
              <a:gd name="connsiteX2" fmla="*/ 2547257 w 2547257"/>
              <a:gd name="connsiteY2" fmla="*/ 658587 h 2258786"/>
              <a:gd name="connsiteX3" fmla="*/ 2547257 w 2547257"/>
              <a:gd name="connsiteY3" fmla="*/ 1834235 h 2258786"/>
              <a:gd name="connsiteX4" fmla="*/ 2122706 w 2547257"/>
              <a:gd name="connsiteY4" fmla="*/ 2258786 h 2258786"/>
              <a:gd name="connsiteX5" fmla="*/ 424551 w 2547257"/>
              <a:gd name="connsiteY5" fmla="*/ 2258786 h 2258786"/>
              <a:gd name="connsiteX6" fmla="*/ 0 w 2547257"/>
              <a:gd name="connsiteY6" fmla="*/ 1834235 h 2258786"/>
              <a:gd name="connsiteX7" fmla="*/ 0 w 2547257"/>
              <a:gd name="connsiteY7" fmla="*/ 443794 h 225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257" h="2258786">
                <a:moveTo>
                  <a:pt x="957943" y="0"/>
                </a:moveTo>
                <a:lnTo>
                  <a:pt x="1817915" y="1104900"/>
                </a:lnTo>
                <a:lnTo>
                  <a:pt x="2547257" y="658587"/>
                </a:lnTo>
                <a:lnTo>
                  <a:pt x="2547257" y="1834235"/>
                </a:lnTo>
                <a:cubicBezTo>
                  <a:pt x="2547257" y="2068708"/>
                  <a:pt x="2357179" y="2258786"/>
                  <a:pt x="2122706" y="2258786"/>
                </a:cubicBezTo>
                <a:lnTo>
                  <a:pt x="424551" y="2258786"/>
                </a:lnTo>
                <a:cubicBezTo>
                  <a:pt x="190078" y="2258786"/>
                  <a:pt x="0" y="2068708"/>
                  <a:pt x="0" y="1834235"/>
                </a:cubicBezTo>
                <a:lnTo>
                  <a:pt x="0" y="443794"/>
                </a:lnTo>
                <a:close/>
              </a:path>
            </a:pathLst>
          </a:cu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FC8FFD94-FBD2-4961-85A1-989035565FFC}"/>
              </a:ext>
            </a:extLst>
          </p:cNvPr>
          <p:cNvSpPr/>
          <p:nvPr/>
        </p:nvSpPr>
        <p:spPr>
          <a:xfrm>
            <a:off x="8493034" y="3489243"/>
            <a:ext cx="2547257" cy="2258786"/>
          </a:xfrm>
          <a:custGeom>
            <a:avLst/>
            <a:gdLst>
              <a:gd name="connsiteX0" fmla="*/ 957943 w 2547257"/>
              <a:gd name="connsiteY0" fmla="*/ 0 h 2258786"/>
              <a:gd name="connsiteX1" fmla="*/ 1817915 w 2547257"/>
              <a:gd name="connsiteY1" fmla="*/ 1104900 h 2258786"/>
              <a:gd name="connsiteX2" fmla="*/ 2547257 w 2547257"/>
              <a:gd name="connsiteY2" fmla="*/ 658587 h 2258786"/>
              <a:gd name="connsiteX3" fmla="*/ 2547257 w 2547257"/>
              <a:gd name="connsiteY3" fmla="*/ 1834235 h 2258786"/>
              <a:gd name="connsiteX4" fmla="*/ 2122706 w 2547257"/>
              <a:gd name="connsiteY4" fmla="*/ 2258786 h 2258786"/>
              <a:gd name="connsiteX5" fmla="*/ 424551 w 2547257"/>
              <a:gd name="connsiteY5" fmla="*/ 2258786 h 2258786"/>
              <a:gd name="connsiteX6" fmla="*/ 0 w 2547257"/>
              <a:gd name="connsiteY6" fmla="*/ 1834235 h 2258786"/>
              <a:gd name="connsiteX7" fmla="*/ 0 w 2547257"/>
              <a:gd name="connsiteY7" fmla="*/ 443794 h 225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257" h="2258786">
                <a:moveTo>
                  <a:pt x="957943" y="0"/>
                </a:moveTo>
                <a:lnTo>
                  <a:pt x="1817915" y="1104900"/>
                </a:lnTo>
                <a:lnTo>
                  <a:pt x="2547257" y="658587"/>
                </a:lnTo>
                <a:lnTo>
                  <a:pt x="2547257" y="1834235"/>
                </a:lnTo>
                <a:cubicBezTo>
                  <a:pt x="2547257" y="2068708"/>
                  <a:pt x="2357179" y="2258786"/>
                  <a:pt x="2122706" y="2258786"/>
                </a:cubicBezTo>
                <a:lnTo>
                  <a:pt x="424551" y="2258786"/>
                </a:lnTo>
                <a:cubicBezTo>
                  <a:pt x="190078" y="2258786"/>
                  <a:pt x="0" y="2068708"/>
                  <a:pt x="0" y="1834235"/>
                </a:cubicBezTo>
                <a:lnTo>
                  <a:pt x="0" y="443794"/>
                </a:lnTo>
                <a:close/>
              </a:path>
            </a:pathLst>
          </a:cu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BB6CF9E-6A6B-40CE-8596-8C59AED34325}"/>
              </a:ext>
            </a:extLst>
          </p:cNvPr>
          <p:cNvSpPr txBox="1"/>
          <p:nvPr/>
        </p:nvSpPr>
        <p:spPr>
          <a:xfrm>
            <a:off x="4986746" y="4567016"/>
            <a:ext cx="1785257" cy="769441"/>
          </a:xfrm>
          <a:prstGeom prst="rect">
            <a:avLst/>
          </a:prstGeom>
          <a:noFill/>
          <a:effectLst>
            <a:outerShdw blurRad="50800" dist="38100" dir="8100000" algn="tr" rotWithShape="0">
              <a:prstClr val="black">
                <a:alpha val="40000"/>
              </a:prstClr>
            </a:outerShdw>
          </a:effectLst>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层级提取</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r>
              <a:rPr lang="en-US" altLang="zh-CN" sz="2000" dirty="0" err="1">
                <a:solidFill>
                  <a:schemeClr val="bg1"/>
                </a:solidFill>
                <a:latin typeface="微软雅黑 Light" panose="020B0502040204020203" pitchFamily="34" charset="-122"/>
                <a:ea typeface="微软雅黑 Light" panose="020B0502040204020203" pitchFamily="34" charset="-122"/>
              </a:rPr>
              <a:t>cnn</a:t>
            </a:r>
            <a:r>
              <a:rPr lang="zh-CN" altLang="en-US" sz="2000" dirty="0">
                <a:solidFill>
                  <a:schemeClr val="bg1"/>
                </a:solidFill>
                <a:latin typeface="微软雅黑 Light" panose="020B0502040204020203" pitchFamily="34" charset="-122"/>
                <a:ea typeface="微软雅黑 Light" panose="020B0502040204020203" pitchFamily="34" charset="-122"/>
              </a:rPr>
              <a:t>，</a:t>
            </a:r>
            <a:r>
              <a:rPr lang="en-US" altLang="zh-CN" sz="2000" dirty="0">
                <a:solidFill>
                  <a:schemeClr val="bg1"/>
                </a:solidFill>
                <a:latin typeface="微软雅黑 Light" panose="020B0502040204020203" pitchFamily="34" charset="-122"/>
                <a:ea typeface="微软雅黑 Light" panose="020B0502040204020203" pitchFamily="34" charset="-122"/>
              </a:rPr>
              <a:t>..</a:t>
            </a: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25" name="文本框 24">
            <a:extLst>
              <a:ext uri="{FF2B5EF4-FFF2-40B4-BE49-F238E27FC236}">
                <a16:creationId xmlns:a16="http://schemas.microsoft.com/office/drawing/2014/main" id="{79BC70CF-2D8B-4908-8FDA-659DCDC96B45}"/>
              </a:ext>
            </a:extLst>
          </p:cNvPr>
          <p:cNvSpPr txBox="1"/>
          <p:nvPr/>
        </p:nvSpPr>
        <p:spPr>
          <a:xfrm>
            <a:off x="8698775" y="4628478"/>
            <a:ext cx="2100942" cy="769441"/>
          </a:xfrm>
          <a:prstGeom prst="rect">
            <a:avLst/>
          </a:prstGeom>
          <a:noFill/>
          <a:effectLst>
            <a:outerShdw blurRad="50800" dist="38100" dir="8100000" algn="tr" rotWithShape="0">
              <a:prstClr val="black">
                <a:alpha val="40000"/>
              </a:prstClr>
            </a:outerShdw>
          </a:effectLst>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全连接</a:t>
            </a:r>
            <a:r>
              <a:rPr lang="en-US" altLang="zh-CN" sz="2000" dirty="0">
                <a:solidFill>
                  <a:schemeClr val="bg1"/>
                </a:solidFill>
                <a:latin typeface="微软雅黑 Light" panose="020B0502040204020203" pitchFamily="34" charset="-122"/>
                <a:ea typeface="微软雅黑 Light" panose="020B0502040204020203" pitchFamily="34" charset="-122"/>
              </a:rPr>
              <a:t>transformer</a:t>
            </a:r>
            <a:r>
              <a:rPr lang="zh-CN" altLang="en-US" sz="2000" dirty="0">
                <a:solidFill>
                  <a:schemeClr val="bg1"/>
                </a:solidFill>
                <a:latin typeface="微软雅黑 Light" panose="020B0502040204020203" pitchFamily="34" charset="-122"/>
                <a:ea typeface="微软雅黑 Light" panose="020B0502040204020203" pitchFamily="34" charset="-122"/>
              </a:rPr>
              <a:t>，</a:t>
            </a:r>
            <a:r>
              <a:rPr lang="en-US" altLang="zh-CN" sz="2000" dirty="0">
                <a:solidFill>
                  <a:schemeClr val="bg1"/>
                </a:solidFill>
                <a:latin typeface="微软雅黑 Light" panose="020B0502040204020203" pitchFamily="34" charset="-122"/>
                <a:ea typeface="微软雅黑 Light" panose="020B0502040204020203" pitchFamily="34" charset="-122"/>
              </a:rPr>
              <a:t>..</a:t>
            </a: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2" name="矩形: 圆角 1">
            <a:extLst>
              <a:ext uri="{FF2B5EF4-FFF2-40B4-BE49-F238E27FC236}">
                <a16:creationId xmlns:a16="http://schemas.microsoft.com/office/drawing/2014/main" id="{6BB64102-DBC9-4828-98FD-5DEB9083A77F}"/>
              </a:ext>
            </a:extLst>
          </p:cNvPr>
          <p:cNvSpPr/>
          <p:nvPr/>
        </p:nvSpPr>
        <p:spPr>
          <a:xfrm>
            <a:off x="1055914" y="2512649"/>
            <a:ext cx="2547257" cy="3234691"/>
          </a:xfrm>
          <a:prstGeom prst="round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r>
              <a:rPr lang="zh-CN" altLang="en-US" dirty="0"/>
              <a:t>时间序列建模</a:t>
            </a:r>
            <a:endParaRPr lang="en-US" altLang="zh-CN" dirty="0"/>
          </a:p>
          <a:p>
            <a:pPr marL="285750" indent="-285750">
              <a:lnSpc>
                <a:spcPct val="150000"/>
              </a:lnSpc>
              <a:buFont typeface="Arial" panose="020B0604020202020204" pitchFamily="34" charset="0"/>
              <a:buChar char="•"/>
            </a:pPr>
            <a:r>
              <a:rPr lang="en-US" altLang="zh-CN" dirty="0"/>
              <a:t>LSTM&amp;GRU</a:t>
            </a:r>
            <a:r>
              <a:rPr lang="zh-CN" altLang="en-US" dirty="0"/>
              <a:t>解决梯度爆炸问题</a:t>
            </a:r>
            <a:endParaRPr lang="en-US" altLang="zh-CN" dirty="0"/>
          </a:p>
          <a:p>
            <a:pPr marL="285750" indent="-285750">
              <a:lnSpc>
                <a:spcPct val="150000"/>
              </a:lnSpc>
              <a:buFont typeface="Arial" panose="020B0604020202020204" pitchFamily="34" charset="0"/>
              <a:buChar char="•"/>
            </a:pPr>
            <a:r>
              <a:rPr lang="zh-CN" altLang="en-US" dirty="0"/>
              <a:t>无法并行化</a:t>
            </a:r>
            <a:endParaRPr lang="en-US" altLang="zh-CN" dirty="0"/>
          </a:p>
          <a:p>
            <a:pPr marL="285750" indent="-285750">
              <a:lnSpc>
                <a:spcPct val="150000"/>
              </a:lnSpc>
              <a:buFont typeface="Arial" panose="020B0604020202020204" pitchFamily="34" charset="0"/>
              <a:buChar char="•"/>
            </a:pPr>
            <a:r>
              <a:rPr lang="zh-CN" altLang="en-US" dirty="0"/>
              <a:t>难以保持长序列特征</a:t>
            </a:r>
            <a:endParaRPr lang="en-US" altLang="zh-CN" dirty="0"/>
          </a:p>
          <a:p>
            <a:pPr algn="ctr">
              <a:lnSpc>
                <a:spcPct val="150000"/>
              </a:lnSpc>
            </a:pPr>
            <a:endParaRPr lang="zh-CN" altLang="en-US" dirty="0"/>
          </a:p>
        </p:txBody>
      </p:sp>
      <p:sp>
        <p:nvSpPr>
          <p:cNvPr id="15" name="矩形: 圆角 14">
            <a:extLst>
              <a:ext uri="{FF2B5EF4-FFF2-40B4-BE49-F238E27FC236}">
                <a16:creationId xmlns:a16="http://schemas.microsoft.com/office/drawing/2014/main" id="{15E604C4-2904-4EF8-9430-B84ECB5B0924}"/>
              </a:ext>
            </a:extLst>
          </p:cNvPr>
          <p:cNvSpPr/>
          <p:nvPr/>
        </p:nvSpPr>
        <p:spPr>
          <a:xfrm>
            <a:off x="4856116" y="2444216"/>
            <a:ext cx="2547257" cy="3303124"/>
          </a:xfrm>
          <a:prstGeom prst="round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en-US" altLang="zh-CN" dirty="0"/>
              <a:t>CNN</a:t>
            </a:r>
            <a:r>
              <a:rPr lang="zh-CN" altLang="en-US" dirty="0"/>
              <a:t>层级提取特征</a:t>
            </a:r>
            <a:endParaRPr lang="en-US" altLang="zh-CN" dirty="0"/>
          </a:p>
          <a:p>
            <a:pPr marL="285750" indent="-285750">
              <a:lnSpc>
                <a:spcPct val="150000"/>
              </a:lnSpc>
              <a:buFont typeface="Arial" panose="020B0604020202020204" pitchFamily="34" charset="0"/>
              <a:buChar char="•"/>
            </a:pPr>
            <a:r>
              <a:rPr lang="zh-CN" altLang="en-US" dirty="0"/>
              <a:t>在</a:t>
            </a:r>
            <a:r>
              <a:rPr lang="en-US" altLang="zh-CN" dirty="0"/>
              <a:t>NLP</a:t>
            </a:r>
            <a:r>
              <a:rPr lang="zh-CN" altLang="en-US" dirty="0"/>
              <a:t>任务上优化：</a:t>
            </a:r>
            <a:r>
              <a:rPr lang="en-US" altLang="zh-CN" dirty="0"/>
              <a:t>Dilated CNN</a:t>
            </a:r>
            <a:r>
              <a:rPr lang="zh-CN" altLang="en-US" dirty="0"/>
              <a:t>，</a:t>
            </a:r>
            <a:r>
              <a:rPr lang="en-US" altLang="zh-CN" dirty="0"/>
              <a:t>Skip Connection</a:t>
            </a:r>
          </a:p>
          <a:p>
            <a:pPr marL="285750" indent="-285750">
              <a:lnSpc>
                <a:spcPct val="150000"/>
              </a:lnSpc>
              <a:buFont typeface="Arial" panose="020B0604020202020204" pitchFamily="34" charset="0"/>
              <a:buChar char="•"/>
            </a:pPr>
            <a:r>
              <a:rPr lang="zh-CN" altLang="en-US" dirty="0"/>
              <a:t>易于并行化</a:t>
            </a:r>
            <a:endParaRPr lang="en-US" altLang="zh-CN" dirty="0"/>
          </a:p>
          <a:p>
            <a:pPr marL="285750" indent="-285750">
              <a:lnSpc>
                <a:spcPct val="150000"/>
              </a:lnSpc>
              <a:buFont typeface="Arial" panose="020B0604020202020204" pitchFamily="34" charset="0"/>
              <a:buChar char="•"/>
            </a:pPr>
            <a:r>
              <a:rPr lang="zh-CN" altLang="en-US" dirty="0"/>
              <a:t>难以学习句子间特征</a:t>
            </a:r>
            <a:endParaRPr lang="en-US" altLang="zh-CN" dirty="0"/>
          </a:p>
        </p:txBody>
      </p:sp>
      <p:sp>
        <p:nvSpPr>
          <p:cNvPr id="17" name="矩形: 圆角 16">
            <a:extLst>
              <a:ext uri="{FF2B5EF4-FFF2-40B4-BE49-F238E27FC236}">
                <a16:creationId xmlns:a16="http://schemas.microsoft.com/office/drawing/2014/main" id="{3531F6F4-4C59-4A73-A874-1F4CFA6C4049}"/>
              </a:ext>
            </a:extLst>
          </p:cNvPr>
          <p:cNvSpPr/>
          <p:nvPr/>
        </p:nvSpPr>
        <p:spPr>
          <a:xfrm>
            <a:off x="8493032" y="2428576"/>
            <a:ext cx="2547257" cy="3303124"/>
          </a:xfrm>
          <a:prstGeom prst="round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zh-CN" altLang="en-US" dirty="0"/>
              <a:t>全连接神经网络</a:t>
            </a:r>
            <a:endParaRPr lang="en-US" altLang="zh-CN" dirty="0"/>
          </a:p>
          <a:p>
            <a:pPr marL="285750" indent="-285750">
              <a:lnSpc>
                <a:spcPct val="150000"/>
              </a:lnSpc>
              <a:buFont typeface="Arial" panose="020B0604020202020204" pitchFamily="34" charset="0"/>
              <a:buChar char="•"/>
            </a:pPr>
            <a:r>
              <a:rPr lang="en-US" altLang="zh-CN" dirty="0"/>
              <a:t>Transformer</a:t>
            </a:r>
            <a:r>
              <a:rPr lang="zh-CN" altLang="en-US" dirty="0"/>
              <a:t>系统工程</a:t>
            </a:r>
            <a:endParaRPr lang="en-US" altLang="zh-CN" dirty="0"/>
          </a:p>
          <a:p>
            <a:pPr marL="285750" indent="-285750">
              <a:lnSpc>
                <a:spcPct val="150000"/>
              </a:lnSpc>
              <a:buFont typeface="Arial" panose="020B0604020202020204" pitchFamily="34" charset="0"/>
              <a:buChar char="•"/>
            </a:pPr>
            <a:r>
              <a:rPr lang="zh-CN" altLang="en-US" dirty="0"/>
              <a:t>易于并行化</a:t>
            </a:r>
            <a:endParaRPr lang="en-US" altLang="zh-CN" dirty="0"/>
          </a:p>
          <a:p>
            <a:pPr marL="285750" indent="-285750">
              <a:lnSpc>
                <a:spcPct val="150000"/>
              </a:lnSpc>
              <a:buFont typeface="Arial" panose="020B0604020202020204" pitchFamily="34" charset="0"/>
              <a:buChar char="•"/>
            </a:pPr>
            <a:r>
              <a:rPr lang="zh-CN" altLang="en-US" dirty="0"/>
              <a:t>易于学习长序列特征</a:t>
            </a:r>
            <a:endParaRPr lang="en-US" altLang="zh-CN" dirty="0"/>
          </a:p>
          <a:p>
            <a:pPr marL="285750" indent="-285750">
              <a:lnSpc>
                <a:spcPct val="150000"/>
              </a:lnSpc>
              <a:buFont typeface="Arial" panose="020B0604020202020204" pitchFamily="34" charset="0"/>
              <a:buChar char="•"/>
            </a:pPr>
            <a:r>
              <a:rPr lang="zh-CN" altLang="en-US" dirty="0"/>
              <a:t>什么是国际巨星啊</a:t>
            </a:r>
            <a:endParaRPr lang="en-US" altLang="zh-CN" dirty="0"/>
          </a:p>
        </p:txBody>
      </p:sp>
    </p:spTree>
    <p:extLst>
      <p:ext uri="{BB962C8B-B14F-4D97-AF65-F5344CB8AC3E}">
        <p14:creationId xmlns:p14="http://schemas.microsoft.com/office/powerpoint/2010/main" val="193993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697FC62-98D6-44BD-8D8B-4CAB33371264}"/>
              </a:ext>
            </a:extLst>
          </p:cNvPr>
          <p:cNvSpPr>
            <a:spLocks noGrp="1"/>
          </p:cNvSpPr>
          <p:nvPr>
            <p:ph type="title"/>
          </p:nvPr>
        </p:nvSpPr>
        <p:spPr>
          <a:xfrm>
            <a:off x="1143000" y="609600"/>
            <a:ext cx="9875520" cy="1356360"/>
          </a:xfrm>
        </p:spPr>
        <p:txBody>
          <a:bodyPr/>
          <a:lstStyle/>
          <a:p>
            <a:r>
              <a:rPr lang="en-US" altLang="zh-CN" dirty="0">
                <a:latin typeface="微软雅黑 Light" panose="020B0502040204020203" pitchFamily="34" charset="-122"/>
                <a:ea typeface="微软雅黑 Light" panose="020B0502040204020203" pitchFamily="34" charset="-122"/>
              </a:rPr>
              <a:t>Transformer</a:t>
            </a:r>
            <a:r>
              <a:rPr lang="zh-CN" altLang="en-US" dirty="0">
                <a:latin typeface="微软雅黑 Light" panose="020B0502040204020203" pitchFamily="34" charset="-122"/>
                <a:ea typeface="微软雅黑 Light" panose="020B0502040204020203" pitchFamily="34" charset="-122"/>
              </a:rPr>
              <a:t>结构</a:t>
            </a:r>
          </a:p>
        </p:txBody>
      </p:sp>
      <p:sp>
        <p:nvSpPr>
          <p:cNvPr id="5" name="矩形 4">
            <a:extLst>
              <a:ext uri="{FF2B5EF4-FFF2-40B4-BE49-F238E27FC236}">
                <a16:creationId xmlns:a16="http://schemas.microsoft.com/office/drawing/2014/main" id="{FFC22538-9E54-40CF-841F-A720238A604C}"/>
              </a:ext>
            </a:extLst>
          </p:cNvPr>
          <p:cNvSpPr/>
          <p:nvPr/>
        </p:nvSpPr>
        <p:spPr>
          <a:xfrm>
            <a:off x="1055914" y="1632858"/>
            <a:ext cx="5551715" cy="119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FF9F22A2-8B2F-440D-88FE-4C2AB58C2714}"/>
              </a:ext>
            </a:extLst>
          </p:cNvPr>
          <p:cNvPicPr>
            <a:picLocks noChangeAspect="1"/>
          </p:cNvPicPr>
          <p:nvPr/>
        </p:nvPicPr>
        <p:blipFill>
          <a:blip r:embed="rId2"/>
          <a:stretch>
            <a:fillRect/>
          </a:stretch>
        </p:blipFill>
        <p:spPr>
          <a:xfrm>
            <a:off x="7347857" y="563943"/>
            <a:ext cx="4448412" cy="5798751"/>
          </a:xfrm>
          <a:prstGeom prst="rect">
            <a:avLst/>
          </a:prstGeom>
          <a:effectLst>
            <a:outerShdw blurRad="50800" dist="38100" dir="8100000" algn="tr" rotWithShape="0">
              <a:prstClr val="black">
                <a:alpha val="40000"/>
              </a:prstClr>
            </a:outerShdw>
          </a:effectLst>
        </p:spPr>
      </p:pic>
      <p:pic>
        <p:nvPicPr>
          <p:cNvPr id="12" name="图片 11">
            <a:extLst>
              <a:ext uri="{FF2B5EF4-FFF2-40B4-BE49-F238E27FC236}">
                <a16:creationId xmlns:a16="http://schemas.microsoft.com/office/drawing/2014/main" id="{EEA708E3-8DBF-4A24-B37D-F0502540C095}"/>
              </a:ext>
            </a:extLst>
          </p:cNvPr>
          <p:cNvPicPr>
            <a:picLocks noChangeAspect="1"/>
          </p:cNvPicPr>
          <p:nvPr/>
        </p:nvPicPr>
        <p:blipFill>
          <a:blip r:embed="rId3"/>
          <a:stretch>
            <a:fillRect/>
          </a:stretch>
        </p:blipFill>
        <p:spPr>
          <a:xfrm>
            <a:off x="849983" y="2617381"/>
            <a:ext cx="5675647" cy="919823"/>
          </a:xfrm>
          <a:prstGeom prst="rect">
            <a:avLst/>
          </a:prstGeom>
        </p:spPr>
      </p:pic>
      <p:sp>
        <p:nvSpPr>
          <p:cNvPr id="13" name="矩形 12">
            <a:extLst>
              <a:ext uri="{FF2B5EF4-FFF2-40B4-BE49-F238E27FC236}">
                <a16:creationId xmlns:a16="http://schemas.microsoft.com/office/drawing/2014/main" id="{28F81BCE-BE68-4C50-B139-0C1931E84C76}"/>
              </a:ext>
            </a:extLst>
          </p:cNvPr>
          <p:cNvSpPr/>
          <p:nvPr/>
        </p:nvSpPr>
        <p:spPr>
          <a:xfrm>
            <a:off x="1300557" y="2122683"/>
            <a:ext cx="4273542" cy="461665"/>
          </a:xfrm>
          <a:prstGeom prst="rect">
            <a:avLst/>
          </a:prstGeom>
        </p:spPr>
        <p:txBody>
          <a:bodyPr wrap="none">
            <a:spAutoFit/>
          </a:bodyPr>
          <a:lstStyle/>
          <a:p>
            <a:r>
              <a:rPr lang="en-US" altLang="zh-CN" sz="2400" b="1" dirty="0">
                <a:solidFill>
                  <a:srgbClr val="418AB3"/>
                </a:solidFill>
                <a:latin typeface="微软雅黑 Light" panose="020B0502040204020203" pitchFamily="34" charset="-122"/>
                <a:ea typeface="微软雅黑 Light" panose="020B0502040204020203" pitchFamily="34" charset="-122"/>
              </a:rPr>
              <a:t>Scaled Dot-Product Attention</a:t>
            </a:r>
          </a:p>
        </p:txBody>
      </p:sp>
      <p:sp>
        <p:nvSpPr>
          <p:cNvPr id="26" name="矩形 25">
            <a:extLst>
              <a:ext uri="{FF2B5EF4-FFF2-40B4-BE49-F238E27FC236}">
                <a16:creationId xmlns:a16="http://schemas.microsoft.com/office/drawing/2014/main" id="{88292C84-8F8F-402A-8D7C-5C6683756EA9}"/>
              </a:ext>
            </a:extLst>
          </p:cNvPr>
          <p:cNvSpPr/>
          <p:nvPr/>
        </p:nvSpPr>
        <p:spPr>
          <a:xfrm>
            <a:off x="1097032" y="2192433"/>
            <a:ext cx="89512" cy="3221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1230A227-A1D2-449B-A7E6-54ED2BFB593B}"/>
              </a:ext>
            </a:extLst>
          </p:cNvPr>
          <p:cNvSpPr/>
          <p:nvPr/>
        </p:nvSpPr>
        <p:spPr>
          <a:xfrm>
            <a:off x="1164772" y="3537204"/>
            <a:ext cx="2295693" cy="646331"/>
          </a:xfrm>
          <a:prstGeom prst="rect">
            <a:avLst/>
          </a:prstGeom>
        </p:spPr>
        <p:txBody>
          <a:bodyPr wrap="none">
            <a:spAutoFit/>
          </a:bodyPr>
          <a:lstStyle/>
          <a:p>
            <a:r>
              <a:rPr lang="en-US" altLang="zh-CN" b="1" dirty="0">
                <a:solidFill>
                  <a:srgbClr val="418AB3"/>
                </a:solidFill>
                <a:latin typeface="微软雅黑 Light" panose="020B0502040204020203" pitchFamily="34" charset="-122"/>
                <a:ea typeface="微软雅黑 Light" panose="020B0502040204020203" pitchFamily="34" charset="-122"/>
              </a:rPr>
              <a:t>Attention</a:t>
            </a:r>
            <a:r>
              <a:rPr lang="zh-CN" altLang="en-US" b="1" dirty="0">
                <a:solidFill>
                  <a:srgbClr val="418AB3"/>
                </a:solidFill>
                <a:latin typeface="微软雅黑 Light" panose="020B0502040204020203" pitchFamily="34" charset="-122"/>
                <a:ea typeface="微软雅黑 Light" panose="020B0502040204020203" pitchFamily="34" charset="-122"/>
              </a:rPr>
              <a:t>的四种写法</a:t>
            </a:r>
            <a:endParaRPr lang="en-US" altLang="zh-CN" b="1" dirty="0">
              <a:solidFill>
                <a:srgbClr val="418AB3"/>
              </a:solidFill>
              <a:latin typeface="微软雅黑 Light" panose="020B0502040204020203" pitchFamily="34" charset="-122"/>
              <a:ea typeface="微软雅黑 Light" panose="020B0502040204020203" pitchFamily="34" charset="-122"/>
            </a:endParaRPr>
          </a:p>
          <a:p>
            <a:endParaRPr lang="en-US" altLang="zh-CN" b="1" dirty="0">
              <a:solidFill>
                <a:srgbClr val="418AB3"/>
              </a:solidFill>
              <a:latin typeface="微软雅黑 Light" panose="020B0502040204020203" pitchFamily="34" charset="-122"/>
              <a:ea typeface="微软雅黑 Light" panose="020B0502040204020203" pitchFamily="34" charset="-122"/>
            </a:endParaRPr>
          </a:p>
        </p:txBody>
      </p:sp>
      <p:pic>
        <p:nvPicPr>
          <p:cNvPr id="28" name="图片 27">
            <a:extLst>
              <a:ext uri="{FF2B5EF4-FFF2-40B4-BE49-F238E27FC236}">
                <a16:creationId xmlns:a16="http://schemas.microsoft.com/office/drawing/2014/main" id="{4CD5F4D8-B34C-4799-93A4-411C2D3956D4}"/>
              </a:ext>
            </a:extLst>
          </p:cNvPr>
          <p:cNvPicPr>
            <a:picLocks noChangeAspect="1"/>
          </p:cNvPicPr>
          <p:nvPr/>
        </p:nvPicPr>
        <p:blipFill>
          <a:blip r:embed="rId4"/>
          <a:stretch>
            <a:fillRect/>
          </a:stretch>
        </p:blipFill>
        <p:spPr>
          <a:xfrm>
            <a:off x="1164772" y="3865459"/>
            <a:ext cx="4491456" cy="2584167"/>
          </a:xfrm>
          <a:prstGeom prst="rect">
            <a:avLst/>
          </a:prstGeom>
        </p:spPr>
      </p:pic>
      <p:sp>
        <p:nvSpPr>
          <p:cNvPr id="30" name="矩形: 圆角 29">
            <a:extLst>
              <a:ext uri="{FF2B5EF4-FFF2-40B4-BE49-F238E27FC236}">
                <a16:creationId xmlns:a16="http://schemas.microsoft.com/office/drawing/2014/main" id="{0BB5B916-4A99-465C-AB46-A39EDE31BBEC}"/>
              </a:ext>
            </a:extLst>
          </p:cNvPr>
          <p:cNvSpPr/>
          <p:nvPr/>
        </p:nvSpPr>
        <p:spPr>
          <a:xfrm>
            <a:off x="985158" y="3449129"/>
            <a:ext cx="5622472" cy="3109513"/>
          </a:xfrm>
          <a:prstGeom prst="roundRect">
            <a:avLst>
              <a:gd name="adj" fmla="val 5990"/>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8247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697FC62-98D6-44BD-8D8B-4CAB33371264}"/>
              </a:ext>
            </a:extLst>
          </p:cNvPr>
          <p:cNvSpPr>
            <a:spLocks noGrp="1"/>
          </p:cNvSpPr>
          <p:nvPr>
            <p:ph type="title"/>
          </p:nvPr>
        </p:nvSpPr>
        <p:spPr>
          <a:xfrm>
            <a:off x="1143000" y="609600"/>
            <a:ext cx="9875520" cy="1356360"/>
          </a:xfrm>
        </p:spPr>
        <p:txBody>
          <a:bodyPr/>
          <a:lstStyle/>
          <a:p>
            <a:r>
              <a:rPr lang="en-US" altLang="zh-CN" dirty="0">
                <a:latin typeface="微软雅黑 Light" panose="020B0502040204020203" pitchFamily="34" charset="-122"/>
                <a:ea typeface="微软雅黑 Light" panose="020B0502040204020203" pitchFamily="34" charset="-122"/>
              </a:rPr>
              <a:t>Transformer</a:t>
            </a:r>
            <a:r>
              <a:rPr lang="zh-CN" altLang="en-US" dirty="0">
                <a:latin typeface="微软雅黑 Light" panose="020B0502040204020203" pitchFamily="34" charset="-122"/>
                <a:ea typeface="微软雅黑 Light" panose="020B0502040204020203" pitchFamily="34" charset="-122"/>
              </a:rPr>
              <a:t>结构</a:t>
            </a:r>
          </a:p>
        </p:txBody>
      </p:sp>
      <p:sp>
        <p:nvSpPr>
          <p:cNvPr id="5" name="矩形 4">
            <a:extLst>
              <a:ext uri="{FF2B5EF4-FFF2-40B4-BE49-F238E27FC236}">
                <a16:creationId xmlns:a16="http://schemas.microsoft.com/office/drawing/2014/main" id="{FFC22538-9E54-40CF-841F-A720238A604C}"/>
              </a:ext>
            </a:extLst>
          </p:cNvPr>
          <p:cNvSpPr/>
          <p:nvPr/>
        </p:nvSpPr>
        <p:spPr>
          <a:xfrm>
            <a:off x="1055914" y="1632858"/>
            <a:ext cx="5551715" cy="119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FF9F22A2-8B2F-440D-88FE-4C2AB58C2714}"/>
              </a:ext>
            </a:extLst>
          </p:cNvPr>
          <p:cNvPicPr>
            <a:picLocks noChangeAspect="1"/>
          </p:cNvPicPr>
          <p:nvPr/>
        </p:nvPicPr>
        <p:blipFill>
          <a:blip r:embed="rId2"/>
          <a:stretch>
            <a:fillRect/>
          </a:stretch>
        </p:blipFill>
        <p:spPr>
          <a:xfrm>
            <a:off x="7347857" y="563943"/>
            <a:ext cx="4448412" cy="5798751"/>
          </a:xfrm>
          <a:prstGeom prst="rect">
            <a:avLst/>
          </a:prstGeom>
          <a:effectLst>
            <a:outerShdw blurRad="50800" dist="38100" dir="8100000" algn="tr" rotWithShape="0">
              <a:prstClr val="black">
                <a:alpha val="40000"/>
              </a:prstClr>
            </a:outerShdw>
          </a:effectLst>
        </p:spPr>
      </p:pic>
      <p:sp>
        <p:nvSpPr>
          <p:cNvPr id="13" name="矩形 12">
            <a:extLst>
              <a:ext uri="{FF2B5EF4-FFF2-40B4-BE49-F238E27FC236}">
                <a16:creationId xmlns:a16="http://schemas.microsoft.com/office/drawing/2014/main" id="{28F81BCE-BE68-4C50-B139-0C1931E84C76}"/>
              </a:ext>
            </a:extLst>
          </p:cNvPr>
          <p:cNvSpPr/>
          <p:nvPr/>
        </p:nvSpPr>
        <p:spPr>
          <a:xfrm>
            <a:off x="1300557" y="2122683"/>
            <a:ext cx="3125984" cy="461665"/>
          </a:xfrm>
          <a:prstGeom prst="rect">
            <a:avLst/>
          </a:prstGeom>
        </p:spPr>
        <p:txBody>
          <a:bodyPr wrap="none">
            <a:spAutoFit/>
          </a:bodyPr>
          <a:lstStyle/>
          <a:p>
            <a:r>
              <a:rPr lang="en-US" altLang="zh-CN" sz="2400" b="1" dirty="0">
                <a:solidFill>
                  <a:srgbClr val="418AB3"/>
                </a:solidFill>
                <a:latin typeface="微软雅黑 Light" panose="020B0502040204020203" pitchFamily="34" charset="-122"/>
                <a:ea typeface="微软雅黑 Light" panose="020B0502040204020203" pitchFamily="34" charset="-122"/>
              </a:rPr>
              <a:t>Multi-Head Attention</a:t>
            </a:r>
          </a:p>
        </p:txBody>
      </p:sp>
      <p:sp>
        <p:nvSpPr>
          <p:cNvPr id="26" name="矩形 25">
            <a:extLst>
              <a:ext uri="{FF2B5EF4-FFF2-40B4-BE49-F238E27FC236}">
                <a16:creationId xmlns:a16="http://schemas.microsoft.com/office/drawing/2014/main" id="{88292C84-8F8F-402A-8D7C-5C6683756EA9}"/>
              </a:ext>
            </a:extLst>
          </p:cNvPr>
          <p:cNvSpPr/>
          <p:nvPr/>
        </p:nvSpPr>
        <p:spPr>
          <a:xfrm>
            <a:off x="1097032" y="2192433"/>
            <a:ext cx="89512" cy="3221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8A231D2F-7E6E-4DD8-A57C-F16DAB234E97}"/>
              </a:ext>
            </a:extLst>
          </p:cNvPr>
          <p:cNvPicPr>
            <a:picLocks noChangeAspect="1"/>
          </p:cNvPicPr>
          <p:nvPr/>
        </p:nvPicPr>
        <p:blipFill>
          <a:blip r:embed="rId3"/>
          <a:stretch>
            <a:fillRect/>
          </a:stretch>
        </p:blipFill>
        <p:spPr>
          <a:xfrm>
            <a:off x="876242" y="2954433"/>
            <a:ext cx="5993933" cy="3106782"/>
          </a:xfrm>
          <a:prstGeom prst="rect">
            <a:avLst/>
          </a:prstGeom>
        </p:spPr>
      </p:pic>
    </p:spTree>
    <p:extLst>
      <p:ext uri="{BB962C8B-B14F-4D97-AF65-F5344CB8AC3E}">
        <p14:creationId xmlns:p14="http://schemas.microsoft.com/office/powerpoint/2010/main" val="3495006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697FC62-98D6-44BD-8D8B-4CAB33371264}"/>
              </a:ext>
            </a:extLst>
          </p:cNvPr>
          <p:cNvSpPr>
            <a:spLocks noGrp="1"/>
          </p:cNvSpPr>
          <p:nvPr>
            <p:ph type="title"/>
          </p:nvPr>
        </p:nvSpPr>
        <p:spPr>
          <a:xfrm>
            <a:off x="1143000" y="609600"/>
            <a:ext cx="9875520" cy="1356360"/>
          </a:xfrm>
        </p:spPr>
        <p:txBody>
          <a:bodyPr/>
          <a:lstStyle/>
          <a:p>
            <a:r>
              <a:rPr lang="en-US" altLang="zh-CN" dirty="0">
                <a:latin typeface="微软雅黑 Light" panose="020B0502040204020203" pitchFamily="34" charset="-122"/>
                <a:ea typeface="微软雅黑 Light" panose="020B0502040204020203" pitchFamily="34" charset="-122"/>
              </a:rPr>
              <a:t>Transformer</a:t>
            </a:r>
            <a:r>
              <a:rPr lang="zh-CN" altLang="en-US" dirty="0">
                <a:latin typeface="微软雅黑 Light" panose="020B0502040204020203" pitchFamily="34" charset="-122"/>
                <a:ea typeface="微软雅黑 Light" panose="020B0502040204020203" pitchFamily="34" charset="-122"/>
              </a:rPr>
              <a:t>结构</a:t>
            </a:r>
          </a:p>
        </p:txBody>
      </p:sp>
      <p:sp>
        <p:nvSpPr>
          <p:cNvPr id="5" name="矩形 4">
            <a:extLst>
              <a:ext uri="{FF2B5EF4-FFF2-40B4-BE49-F238E27FC236}">
                <a16:creationId xmlns:a16="http://schemas.microsoft.com/office/drawing/2014/main" id="{FFC22538-9E54-40CF-841F-A720238A604C}"/>
              </a:ext>
            </a:extLst>
          </p:cNvPr>
          <p:cNvSpPr/>
          <p:nvPr/>
        </p:nvSpPr>
        <p:spPr>
          <a:xfrm>
            <a:off x="1055914" y="1632858"/>
            <a:ext cx="5551715" cy="119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FF9F22A2-8B2F-440D-88FE-4C2AB58C2714}"/>
              </a:ext>
            </a:extLst>
          </p:cNvPr>
          <p:cNvPicPr>
            <a:picLocks noChangeAspect="1"/>
          </p:cNvPicPr>
          <p:nvPr/>
        </p:nvPicPr>
        <p:blipFill>
          <a:blip r:embed="rId2"/>
          <a:stretch>
            <a:fillRect/>
          </a:stretch>
        </p:blipFill>
        <p:spPr>
          <a:xfrm>
            <a:off x="7347857" y="563943"/>
            <a:ext cx="4448412" cy="5798751"/>
          </a:xfrm>
          <a:prstGeom prst="rect">
            <a:avLst/>
          </a:prstGeom>
          <a:effectLst>
            <a:outerShdw blurRad="50800" dist="38100" dir="8100000" algn="tr" rotWithShape="0">
              <a:prstClr val="black">
                <a:alpha val="40000"/>
              </a:prstClr>
            </a:outerShdw>
          </a:effectLst>
        </p:spPr>
      </p:pic>
      <p:sp>
        <p:nvSpPr>
          <p:cNvPr id="13" name="矩形 12">
            <a:extLst>
              <a:ext uri="{FF2B5EF4-FFF2-40B4-BE49-F238E27FC236}">
                <a16:creationId xmlns:a16="http://schemas.microsoft.com/office/drawing/2014/main" id="{28F81BCE-BE68-4C50-B139-0C1931E84C76}"/>
              </a:ext>
            </a:extLst>
          </p:cNvPr>
          <p:cNvSpPr/>
          <p:nvPr/>
        </p:nvSpPr>
        <p:spPr>
          <a:xfrm>
            <a:off x="1300557" y="2122683"/>
            <a:ext cx="2886303" cy="461665"/>
          </a:xfrm>
          <a:prstGeom prst="rect">
            <a:avLst/>
          </a:prstGeom>
        </p:spPr>
        <p:txBody>
          <a:bodyPr wrap="none">
            <a:spAutoFit/>
          </a:bodyPr>
          <a:lstStyle/>
          <a:p>
            <a:r>
              <a:rPr lang="en-US" altLang="zh-CN" sz="2400" b="1" dirty="0">
                <a:solidFill>
                  <a:srgbClr val="418AB3"/>
                </a:solidFill>
                <a:latin typeface="微软雅黑 Light" panose="020B0502040204020203" pitchFamily="34" charset="-122"/>
                <a:ea typeface="微软雅黑 Light" panose="020B0502040204020203" pitchFamily="34" charset="-122"/>
              </a:rPr>
              <a:t>Positional Encoding</a:t>
            </a:r>
          </a:p>
        </p:txBody>
      </p:sp>
      <p:sp>
        <p:nvSpPr>
          <p:cNvPr id="26" name="矩形 25">
            <a:extLst>
              <a:ext uri="{FF2B5EF4-FFF2-40B4-BE49-F238E27FC236}">
                <a16:creationId xmlns:a16="http://schemas.microsoft.com/office/drawing/2014/main" id="{88292C84-8F8F-402A-8D7C-5C6683756EA9}"/>
              </a:ext>
            </a:extLst>
          </p:cNvPr>
          <p:cNvSpPr/>
          <p:nvPr/>
        </p:nvSpPr>
        <p:spPr>
          <a:xfrm>
            <a:off x="1097032" y="2192433"/>
            <a:ext cx="89512" cy="3221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E3122FA5-C09A-48D5-ADFD-E90A820C8CEF}"/>
              </a:ext>
            </a:extLst>
          </p:cNvPr>
          <p:cNvPicPr>
            <a:picLocks noChangeAspect="1"/>
          </p:cNvPicPr>
          <p:nvPr/>
        </p:nvPicPr>
        <p:blipFill>
          <a:blip r:embed="rId3"/>
          <a:stretch>
            <a:fillRect/>
          </a:stretch>
        </p:blipFill>
        <p:spPr>
          <a:xfrm>
            <a:off x="1097032" y="2654689"/>
            <a:ext cx="5666695" cy="1205680"/>
          </a:xfrm>
          <a:prstGeom prst="rect">
            <a:avLst/>
          </a:prstGeom>
        </p:spPr>
      </p:pic>
      <p:sp>
        <p:nvSpPr>
          <p:cNvPr id="10" name="矩形 9">
            <a:extLst>
              <a:ext uri="{FF2B5EF4-FFF2-40B4-BE49-F238E27FC236}">
                <a16:creationId xmlns:a16="http://schemas.microsoft.com/office/drawing/2014/main" id="{9EEDEE14-BDF7-411B-971A-98C5B216277C}"/>
              </a:ext>
            </a:extLst>
          </p:cNvPr>
          <p:cNvSpPr/>
          <p:nvPr/>
        </p:nvSpPr>
        <p:spPr>
          <a:xfrm>
            <a:off x="1186544" y="4285745"/>
            <a:ext cx="3793670" cy="2308324"/>
          </a:xfrm>
          <a:prstGeom prst="rect">
            <a:avLst/>
          </a:prstGeom>
        </p:spPr>
        <p:txBody>
          <a:bodyPr wrap="square">
            <a:spAutoFit/>
          </a:bodyPr>
          <a:lstStyle/>
          <a:p>
            <a:r>
              <a:rPr lang="en-US" altLang="zh-CN" b="1" dirty="0">
                <a:solidFill>
                  <a:srgbClr val="418AB3"/>
                </a:solidFill>
                <a:latin typeface="微软雅黑 Light" panose="020B0502040204020203" pitchFamily="34" charset="-122"/>
                <a:ea typeface="微软雅黑 Light" panose="020B0502040204020203" pitchFamily="34" charset="-122"/>
              </a:rPr>
              <a:t>Positional Encoding</a:t>
            </a:r>
            <a:r>
              <a:rPr lang="zh-CN" altLang="en-US" b="1" dirty="0">
                <a:solidFill>
                  <a:srgbClr val="418AB3"/>
                </a:solidFill>
                <a:latin typeface="微软雅黑 Light" panose="020B0502040204020203" pitchFamily="34" charset="-122"/>
                <a:ea typeface="微软雅黑 Light" panose="020B0502040204020203" pitchFamily="34" charset="-122"/>
              </a:rPr>
              <a:t>的四种写法</a:t>
            </a:r>
            <a:endParaRPr lang="en-US" altLang="zh-CN" b="1" dirty="0">
              <a:solidFill>
                <a:srgbClr val="418AB3"/>
              </a:solidFill>
              <a:latin typeface="微软雅黑 Light" panose="020B0502040204020203" pitchFamily="34" charset="-122"/>
              <a:ea typeface="微软雅黑 Light" panose="020B0502040204020203" pitchFamily="34" charset="-122"/>
            </a:endParaRPr>
          </a:p>
          <a:p>
            <a:pPr marL="285750" indent="-285750">
              <a:lnSpc>
                <a:spcPct val="150000"/>
              </a:lnSpc>
              <a:buFont typeface="Arial" panose="020B0604020202020204" pitchFamily="34" charset="0"/>
              <a:buChar char="•"/>
            </a:pPr>
            <a:r>
              <a:rPr lang="zh-CN" altLang="en-US" b="1" dirty="0">
                <a:solidFill>
                  <a:srgbClr val="418AB3"/>
                </a:solidFill>
                <a:latin typeface="微软雅黑 Light" panose="020B0502040204020203" pitchFamily="34" charset="-122"/>
                <a:ea typeface="微软雅黑 Light" panose="020B0502040204020203" pitchFamily="34" charset="-122"/>
              </a:rPr>
              <a:t>正弦位置编码</a:t>
            </a:r>
            <a:endParaRPr lang="en-US" altLang="zh-CN" b="1" dirty="0">
              <a:solidFill>
                <a:srgbClr val="418AB3"/>
              </a:solidFill>
              <a:latin typeface="微软雅黑 Light" panose="020B0502040204020203" pitchFamily="34" charset="-122"/>
              <a:ea typeface="微软雅黑 Light" panose="020B0502040204020203" pitchFamily="34" charset="-122"/>
            </a:endParaRPr>
          </a:p>
          <a:p>
            <a:pPr marL="285750" indent="-285750">
              <a:lnSpc>
                <a:spcPct val="150000"/>
              </a:lnSpc>
              <a:buFont typeface="Arial" panose="020B0604020202020204" pitchFamily="34" charset="0"/>
              <a:buChar char="•"/>
            </a:pPr>
            <a:r>
              <a:rPr lang="zh-CN" altLang="en-US" b="1" dirty="0">
                <a:solidFill>
                  <a:srgbClr val="418AB3"/>
                </a:solidFill>
                <a:latin typeface="微软雅黑 Light" panose="020B0502040204020203" pitchFamily="34" charset="-122"/>
                <a:ea typeface="微软雅黑 Light" panose="020B0502040204020203" pitchFamily="34" charset="-122"/>
              </a:rPr>
              <a:t>学习位置编码</a:t>
            </a:r>
            <a:endParaRPr lang="en-US" altLang="zh-CN" b="1" dirty="0">
              <a:solidFill>
                <a:srgbClr val="418AB3"/>
              </a:solidFill>
              <a:latin typeface="微软雅黑 Light" panose="020B0502040204020203" pitchFamily="34" charset="-122"/>
              <a:ea typeface="微软雅黑 Light" panose="020B0502040204020203" pitchFamily="34" charset="-122"/>
            </a:endParaRPr>
          </a:p>
          <a:p>
            <a:pPr marL="285750" indent="-285750">
              <a:lnSpc>
                <a:spcPct val="150000"/>
              </a:lnSpc>
              <a:buFont typeface="Arial" panose="020B0604020202020204" pitchFamily="34" charset="0"/>
              <a:buChar char="•"/>
            </a:pPr>
            <a:r>
              <a:rPr lang="zh-CN" altLang="en-US" b="1" dirty="0">
                <a:solidFill>
                  <a:srgbClr val="418AB3"/>
                </a:solidFill>
                <a:latin typeface="微软雅黑 Light" panose="020B0502040204020203" pitchFamily="34" charset="-122"/>
                <a:ea typeface="微软雅黑 Light" panose="020B0502040204020203" pitchFamily="34" charset="-122"/>
              </a:rPr>
              <a:t>相对位置表达</a:t>
            </a:r>
            <a:endParaRPr lang="en-US" altLang="zh-CN" b="1" dirty="0">
              <a:solidFill>
                <a:srgbClr val="418AB3"/>
              </a:solidFill>
              <a:latin typeface="微软雅黑 Light" panose="020B0502040204020203" pitchFamily="34" charset="-122"/>
              <a:ea typeface="微软雅黑 Light" panose="020B0502040204020203" pitchFamily="34" charset="-122"/>
            </a:endParaRPr>
          </a:p>
          <a:p>
            <a:pPr marL="285750" indent="-285750">
              <a:lnSpc>
                <a:spcPct val="150000"/>
              </a:lnSpc>
              <a:buFont typeface="Arial" panose="020B0604020202020204" pitchFamily="34" charset="0"/>
              <a:buChar char="•"/>
            </a:pPr>
            <a:r>
              <a:rPr lang="zh-CN" altLang="en-US" b="1" dirty="0">
                <a:solidFill>
                  <a:srgbClr val="418AB3"/>
                </a:solidFill>
                <a:latin typeface="微软雅黑 Light" panose="020B0502040204020203" pitchFamily="34" charset="-122"/>
                <a:ea typeface="微软雅黑 Light" panose="020B0502040204020203" pitchFamily="34" charset="-122"/>
              </a:rPr>
              <a:t>对数位置表达</a:t>
            </a:r>
            <a:endParaRPr lang="en-US" altLang="zh-CN" b="1" dirty="0">
              <a:solidFill>
                <a:srgbClr val="418AB3"/>
              </a:solidFill>
              <a:latin typeface="微软雅黑 Light" panose="020B0502040204020203" pitchFamily="34" charset="-122"/>
              <a:ea typeface="微软雅黑 Light" panose="020B0502040204020203" pitchFamily="34" charset="-122"/>
            </a:endParaRPr>
          </a:p>
          <a:p>
            <a:endParaRPr lang="en-US" altLang="zh-CN" b="1" dirty="0">
              <a:solidFill>
                <a:srgbClr val="418AB3"/>
              </a:solidFill>
              <a:latin typeface="微软雅黑 Light" panose="020B0502040204020203" pitchFamily="34" charset="-122"/>
              <a:ea typeface="微软雅黑 Light" panose="020B0502040204020203" pitchFamily="34" charset="-122"/>
            </a:endParaRPr>
          </a:p>
        </p:txBody>
      </p:sp>
      <p:sp>
        <p:nvSpPr>
          <p:cNvPr id="12" name="矩形: 圆角 11">
            <a:extLst>
              <a:ext uri="{FF2B5EF4-FFF2-40B4-BE49-F238E27FC236}">
                <a16:creationId xmlns:a16="http://schemas.microsoft.com/office/drawing/2014/main" id="{00B33195-E5DA-4937-AAA8-B0E943CAD217}"/>
              </a:ext>
            </a:extLst>
          </p:cNvPr>
          <p:cNvSpPr/>
          <p:nvPr/>
        </p:nvSpPr>
        <p:spPr>
          <a:xfrm>
            <a:off x="985158" y="4148567"/>
            <a:ext cx="5622472" cy="2308325"/>
          </a:xfrm>
          <a:prstGeom prst="roundRect">
            <a:avLst>
              <a:gd name="adj" fmla="val 5990"/>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64259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3BB5D698-B595-4B0B-9E32-9B6E239236B7}"/>
              </a:ext>
            </a:extLst>
          </p:cNvPr>
          <p:cNvPicPr>
            <a:picLocks noChangeAspect="1"/>
          </p:cNvPicPr>
          <p:nvPr/>
        </p:nvPicPr>
        <p:blipFill rotWithShape="1">
          <a:blip r:embed="rId2"/>
          <a:srcRect r="12777"/>
          <a:stretch/>
        </p:blipFill>
        <p:spPr>
          <a:xfrm>
            <a:off x="8103915" y="-48985"/>
            <a:ext cx="3855264" cy="3188484"/>
          </a:xfrm>
          <a:prstGeom prst="rect">
            <a:avLst/>
          </a:prstGeom>
        </p:spPr>
      </p:pic>
      <p:sp>
        <p:nvSpPr>
          <p:cNvPr id="5" name="矩形 4">
            <a:extLst>
              <a:ext uri="{FF2B5EF4-FFF2-40B4-BE49-F238E27FC236}">
                <a16:creationId xmlns:a16="http://schemas.microsoft.com/office/drawing/2014/main" id="{FFC22538-9E54-40CF-841F-A720238A604C}"/>
              </a:ext>
            </a:extLst>
          </p:cNvPr>
          <p:cNvSpPr/>
          <p:nvPr/>
        </p:nvSpPr>
        <p:spPr>
          <a:xfrm>
            <a:off x="1055914" y="1632858"/>
            <a:ext cx="7870371" cy="130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4244F3E-27B2-4F9C-B1B4-7AFF6E8D728A}"/>
              </a:ext>
            </a:extLst>
          </p:cNvPr>
          <p:cNvSpPr/>
          <p:nvPr/>
        </p:nvSpPr>
        <p:spPr>
          <a:xfrm>
            <a:off x="1812188" y="1879118"/>
            <a:ext cx="10378417" cy="400110"/>
          </a:xfrm>
          <a:prstGeom prst="rect">
            <a:avLst/>
          </a:prstGeom>
        </p:spPr>
        <p:txBody>
          <a:bodyPr wrap="square">
            <a:spAutoFit/>
          </a:bodyPr>
          <a:lstStyle/>
          <a:p>
            <a:r>
              <a:rPr lang="en-US" altLang="zh-CN" sz="2000" b="1" dirty="0">
                <a:solidFill>
                  <a:srgbClr val="418AB3"/>
                </a:solidFill>
                <a:latin typeface="微软雅黑 Light" panose="020B0502040204020203" pitchFamily="34" charset="-122"/>
                <a:ea typeface="微软雅黑 Light" panose="020B0502040204020203" pitchFamily="34" charset="-122"/>
              </a:rPr>
              <a:t>——BERT: Pre-training of Deep Bidirectional Transformers for Language Understanding</a:t>
            </a:r>
            <a:endParaRPr lang="zh-CN" altLang="en-US" sz="2000" b="1" dirty="0">
              <a:solidFill>
                <a:srgbClr val="418AB3"/>
              </a:solidFill>
              <a:latin typeface="微软雅黑 Light" panose="020B0502040204020203" pitchFamily="34" charset="-122"/>
              <a:ea typeface="微软雅黑 Light" panose="020B0502040204020203" pitchFamily="34" charset="-122"/>
            </a:endParaRPr>
          </a:p>
        </p:txBody>
      </p:sp>
      <p:sp>
        <p:nvSpPr>
          <p:cNvPr id="26" name="矩形: 圆角 25">
            <a:extLst>
              <a:ext uri="{FF2B5EF4-FFF2-40B4-BE49-F238E27FC236}">
                <a16:creationId xmlns:a16="http://schemas.microsoft.com/office/drawing/2014/main" id="{BE9B315F-73E0-4976-BEC5-65AA43CFB290}"/>
              </a:ext>
            </a:extLst>
          </p:cNvPr>
          <p:cNvSpPr/>
          <p:nvPr/>
        </p:nvSpPr>
        <p:spPr>
          <a:xfrm>
            <a:off x="996043" y="2947290"/>
            <a:ext cx="5709558" cy="2479239"/>
          </a:xfrm>
          <a:prstGeom prst="roundRect">
            <a:avLst>
              <a:gd name="adj" fmla="val 7361"/>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FE52F2A0-A769-4962-9425-04C93BE7DADE}"/>
              </a:ext>
            </a:extLst>
          </p:cNvPr>
          <p:cNvSpPr txBox="1"/>
          <p:nvPr/>
        </p:nvSpPr>
        <p:spPr>
          <a:xfrm>
            <a:off x="1207169" y="2947290"/>
            <a:ext cx="6361553" cy="2585323"/>
          </a:xfrm>
          <a:prstGeom prst="rect">
            <a:avLst/>
          </a:prstGeom>
          <a:noFill/>
          <a:ln>
            <a:noFill/>
          </a:ln>
        </p:spPr>
        <p:txBody>
          <a:bodyPr wrap="square" rtlCol="0">
            <a:spAutoFit/>
          </a:bodyPr>
          <a:lstStyle/>
          <a:p>
            <a:pPr marL="342900" indent="-342900">
              <a:lnSpc>
                <a:spcPct val="200000"/>
              </a:lnSpc>
              <a:buFont typeface="Arial" panose="020B0604020202020204" pitchFamily="34" charset="0"/>
              <a:buChar char="•"/>
            </a:pPr>
            <a:r>
              <a:rPr lang="en-US" altLang="zh-CN" sz="2400" dirty="0" err="1">
                <a:solidFill>
                  <a:srgbClr val="002060"/>
                </a:solidFill>
              </a:rPr>
              <a:t>Pre-training&amp;Fine-tunning</a:t>
            </a:r>
            <a:endParaRPr lang="en-US" altLang="zh-CN" sz="2400" dirty="0">
              <a:solidFill>
                <a:srgbClr val="002060"/>
              </a:solidFill>
            </a:endParaRPr>
          </a:p>
          <a:p>
            <a:pPr marL="342900" indent="-342900">
              <a:lnSpc>
                <a:spcPct val="200000"/>
              </a:lnSpc>
              <a:buFont typeface="Arial" panose="020B0604020202020204" pitchFamily="34" charset="0"/>
              <a:buChar char="•"/>
            </a:pPr>
            <a:r>
              <a:rPr lang="en-US" altLang="zh-CN" sz="2400" dirty="0">
                <a:solidFill>
                  <a:srgbClr val="002060"/>
                </a:solidFill>
              </a:rPr>
              <a:t>Masked </a:t>
            </a:r>
            <a:r>
              <a:rPr lang="en-US" altLang="zh-CN" sz="2400" dirty="0" err="1">
                <a:solidFill>
                  <a:srgbClr val="002060"/>
                </a:solidFill>
              </a:rPr>
              <a:t>LM&amp;Next</a:t>
            </a:r>
            <a:r>
              <a:rPr lang="en-US" altLang="zh-CN" sz="2400" dirty="0">
                <a:solidFill>
                  <a:srgbClr val="002060"/>
                </a:solidFill>
              </a:rPr>
              <a:t> Sentence Prediction</a:t>
            </a:r>
          </a:p>
          <a:p>
            <a:pPr marL="342900" indent="-342900">
              <a:lnSpc>
                <a:spcPct val="200000"/>
              </a:lnSpc>
              <a:buFont typeface="Arial" panose="020B0604020202020204" pitchFamily="34" charset="0"/>
              <a:buChar char="•"/>
            </a:pPr>
            <a:r>
              <a:rPr lang="en-US" altLang="zh-CN" sz="2400" dirty="0">
                <a:solidFill>
                  <a:srgbClr val="002060"/>
                </a:solidFill>
              </a:rPr>
              <a:t>Bidirectional Transformers </a:t>
            </a:r>
          </a:p>
          <a:p>
            <a:endParaRPr lang="zh-CN" altLang="en-US" dirty="0">
              <a:solidFill>
                <a:srgbClr val="002060"/>
              </a:solidFill>
            </a:endParaRPr>
          </a:p>
        </p:txBody>
      </p:sp>
      <p:sp>
        <p:nvSpPr>
          <p:cNvPr id="15" name="标题 1">
            <a:extLst>
              <a:ext uri="{FF2B5EF4-FFF2-40B4-BE49-F238E27FC236}">
                <a16:creationId xmlns:a16="http://schemas.microsoft.com/office/drawing/2014/main" id="{0DD48F2C-B461-4198-A818-2D1463D444E7}"/>
              </a:ext>
            </a:extLst>
          </p:cNvPr>
          <p:cNvSpPr txBox="1">
            <a:spLocks/>
          </p:cNvSpPr>
          <p:nvPr/>
        </p:nvSpPr>
        <p:spPr>
          <a:xfrm>
            <a:off x="1158240" y="582296"/>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zh-CN" altLang="en-US" dirty="0">
                <a:latin typeface="微软雅黑 Light" panose="020B0502040204020203" pitchFamily="34" charset="-122"/>
                <a:ea typeface="微软雅黑 Light" panose="020B0502040204020203" pitchFamily="34" charset="-122"/>
              </a:rPr>
              <a:t>语言模型</a:t>
            </a:r>
          </a:p>
        </p:txBody>
      </p:sp>
      <p:pic>
        <p:nvPicPr>
          <p:cNvPr id="11" name="图片 10">
            <a:extLst>
              <a:ext uri="{FF2B5EF4-FFF2-40B4-BE49-F238E27FC236}">
                <a16:creationId xmlns:a16="http://schemas.microsoft.com/office/drawing/2014/main" id="{167C78DF-71E3-4D7D-9FFD-9A3631A2362A}"/>
              </a:ext>
            </a:extLst>
          </p:cNvPr>
          <p:cNvPicPr>
            <a:picLocks noChangeAspect="1"/>
          </p:cNvPicPr>
          <p:nvPr/>
        </p:nvPicPr>
        <p:blipFill>
          <a:blip r:embed="rId3"/>
          <a:stretch>
            <a:fillRect/>
          </a:stretch>
        </p:blipFill>
        <p:spPr>
          <a:xfrm>
            <a:off x="6916727" y="2772120"/>
            <a:ext cx="4874870" cy="3151431"/>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944419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a:extLst>
              <a:ext uri="{FF2B5EF4-FFF2-40B4-BE49-F238E27FC236}">
                <a16:creationId xmlns:a16="http://schemas.microsoft.com/office/drawing/2014/main" id="{1754ED00-3BAF-4612-8CDB-20D2B078636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46438" t="7639" r="4698" b="479"/>
          <a:stretch>
            <a:fillRect/>
          </a:stretch>
        </p:blipFill>
        <p:spPr bwMode="auto">
          <a:xfrm>
            <a:off x="8355966" y="2384662"/>
            <a:ext cx="2547257" cy="2173731"/>
          </a:xfrm>
          <a:custGeom>
            <a:avLst/>
            <a:gdLst>
              <a:gd name="connsiteX0" fmla="*/ 424551 w 2547257"/>
              <a:gd name="connsiteY0" fmla="*/ 0 h 2173731"/>
              <a:gd name="connsiteX1" fmla="*/ 2122706 w 2547257"/>
              <a:gd name="connsiteY1" fmla="*/ 0 h 2173731"/>
              <a:gd name="connsiteX2" fmla="*/ 2547257 w 2547257"/>
              <a:gd name="connsiteY2" fmla="*/ 424551 h 2173731"/>
              <a:gd name="connsiteX3" fmla="*/ 2547257 w 2547257"/>
              <a:gd name="connsiteY3" fmla="*/ 1727418 h 2173731"/>
              <a:gd name="connsiteX4" fmla="*/ 1817915 w 2547257"/>
              <a:gd name="connsiteY4" fmla="*/ 2173731 h 2173731"/>
              <a:gd name="connsiteX5" fmla="*/ 957943 w 2547257"/>
              <a:gd name="connsiteY5" fmla="*/ 1068831 h 2173731"/>
              <a:gd name="connsiteX6" fmla="*/ 0 w 2547257"/>
              <a:gd name="connsiteY6" fmla="*/ 1512625 h 2173731"/>
              <a:gd name="connsiteX7" fmla="*/ 0 w 2547257"/>
              <a:gd name="connsiteY7" fmla="*/ 424551 h 2173731"/>
              <a:gd name="connsiteX8" fmla="*/ 424551 w 2547257"/>
              <a:gd name="connsiteY8" fmla="*/ 0 h 217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7257" h="2173731">
                <a:moveTo>
                  <a:pt x="424551" y="0"/>
                </a:moveTo>
                <a:lnTo>
                  <a:pt x="2122706" y="0"/>
                </a:lnTo>
                <a:cubicBezTo>
                  <a:pt x="2357179" y="0"/>
                  <a:pt x="2547257" y="190078"/>
                  <a:pt x="2547257" y="424551"/>
                </a:cubicBezTo>
                <a:lnTo>
                  <a:pt x="2547257" y="1727418"/>
                </a:lnTo>
                <a:lnTo>
                  <a:pt x="1817915" y="2173731"/>
                </a:lnTo>
                <a:lnTo>
                  <a:pt x="957943" y="1068831"/>
                </a:lnTo>
                <a:lnTo>
                  <a:pt x="0" y="1512625"/>
                </a:lnTo>
                <a:lnTo>
                  <a:pt x="0" y="424551"/>
                </a:lnTo>
                <a:cubicBezTo>
                  <a:pt x="0" y="190078"/>
                  <a:pt x="190078" y="0"/>
                  <a:pt x="424551" y="0"/>
                </a:cubicBezTo>
                <a:close/>
              </a:path>
            </a:pathLst>
          </a:cu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 name="图片 35">
            <a:extLst>
              <a:ext uri="{FF2B5EF4-FFF2-40B4-BE49-F238E27FC236}">
                <a16:creationId xmlns:a16="http://schemas.microsoft.com/office/drawing/2014/main" id="{D36837A9-5352-4441-B4FC-B2AF82FA5A19}"/>
              </a:ext>
            </a:extLst>
          </p:cNvPr>
          <p:cNvPicPr>
            <a:picLocks noChangeAspect="1"/>
          </p:cNvPicPr>
          <p:nvPr/>
        </p:nvPicPr>
        <p:blipFill>
          <a:blip r:embed="rId4"/>
          <a:srcRect l="21089" t="13187" r="9935"/>
          <a:stretch>
            <a:fillRect/>
          </a:stretch>
        </p:blipFill>
        <p:spPr>
          <a:xfrm>
            <a:off x="4814554" y="2402170"/>
            <a:ext cx="2547257" cy="2137333"/>
          </a:xfrm>
          <a:custGeom>
            <a:avLst/>
            <a:gdLst>
              <a:gd name="connsiteX0" fmla="*/ 424551 w 2547257"/>
              <a:gd name="connsiteY0" fmla="*/ 0 h 2137333"/>
              <a:gd name="connsiteX1" fmla="*/ 2122706 w 2547257"/>
              <a:gd name="connsiteY1" fmla="*/ 0 h 2137333"/>
              <a:gd name="connsiteX2" fmla="*/ 2547257 w 2547257"/>
              <a:gd name="connsiteY2" fmla="*/ 424551 h 2137333"/>
              <a:gd name="connsiteX3" fmla="*/ 2547257 w 2547257"/>
              <a:gd name="connsiteY3" fmla="*/ 1727418 h 2137333"/>
              <a:gd name="connsiteX4" fmla="*/ 1877395 w 2547257"/>
              <a:gd name="connsiteY4" fmla="*/ 2137333 h 2137333"/>
              <a:gd name="connsiteX5" fmla="*/ 1789586 w 2547257"/>
              <a:gd name="connsiteY5" fmla="*/ 2137333 h 2137333"/>
              <a:gd name="connsiteX6" fmla="*/ 957943 w 2547257"/>
              <a:gd name="connsiteY6" fmla="*/ 1068831 h 2137333"/>
              <a:gd name="connsiteX7" fmla="*/ 0 w 2547257"/>
              <a:gd name="connsiteY7" fmla="*/ 1512625 h 2137333"/>
              <a:gd name="connsiteX8" fmla="*/ 0 w 2547257"/>
              <a:gd name="connsiteY8" fmla="*/ 424551 h 2137333"/>
              <a:gd name="connsiteX9" fmla="*/ 424551 w 2547257"/>
              <a:gd name="connsiteY9" fmla="*/ 0 h 213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7257" h="2137333">
                <a:moveTo>
                  <a:pt x="424551" y="0"/>
                </a:moveTo>
                <a:lnTo>
                  <a:pt x="2122706" y="0"/>
                </a:lnTo>
                <a:cubicBezTo>
                  <a:pt x="2357179" y="0"/>
                  <a:pt x="2547257" y="190078"/>
                  <a:pt x="2547257" y="424551"/>
                </a:cubicBezTo>
                <a:lnTo>
                  <a:pt x="2547257" y="1727418"/>
                </a:lnTo>
                <a:lnTo>
                  <a:pt x="1877395" y="2137333"/>
                </a:lnTo>
                <a:lnTo>
                  <a:pt x="1789586" y="2137333"/>
                </a:lnTo>
                <a:lnTo>
                  <a:pt x="957943" y="1068831"/>
                </a:lnTo>
                <a:lnTo>
                  <a:pt x="0" y="1512625"/>
                </a:lnTo>
                <a:lnTo>
                  <a:pt x="0" y="424551"/>
                </a:lnTo>
                <a:cubicBezTo>
                  <a:pt x="0" y="190078"/>
                  <a:pt x="190078" y="0"/>
                  <a:pt x="424551" y="0"/>
                </a:cubicBezTo>
                <a:close/>
              </a:path>
            </a:pathLst>
          </a:custGeom>
          <a:effectLst>
            <a:outerShdw blurRad="50800" dist="38100" dir="8100000" algn="tr" rotWithShape="0">
              <a:prstClr val="black">
                <a:alpha val="40000"/>
              </a:prstClr>
            </a:outerShdw>
          </a:effectLst>
        </p:spPr>
      </p:pic>
      <p:pic>
        <p:nvPicPr>
          <p:cNvPr id="29" name="图片 28">
            <a:extLst>
              <a:ext uri="{FF2B5EF4-FFF2-40B4-BE49-F238E27FC236}">
                <a16:creationId xmlns:a16="http://schemas.microsoft.com/office/drawing/2014/main" id="{722FBAD8-0774-4538-9D4B-3CDDE5F206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275" t="7970" r="63869" b="24137"/>
          <a:stretch>
            <a:fillRect/>
          </a:stretch>
        </p:blipFill>
        <p:spPr bwMode="auto">
          <a:xfrm>
            <a:off x="1209505" y="2383972"/>
            <a:ext cx="2547257" cy="2173731"/>
          </a:xfrm>
          <a:custGeom>
            <a:avLst/>
            <a:gdLst>
              <a:gd name="connsiteX0" fmla="*/ 424551 w 2547257"/>
              <a:gd name="connsiteY0" fmla="*/ 0 h 2173731"/>
              <a:gd name="connsiteX1" fmla="*/ 2122706 w 2547257"/>
              <a:gd name="connsiteY1" fmla="*/ 0 h 2173731"/>
              <a:gd name="connsiteX2" fmla="*/ 2547257 w 2547257"/>
              <a:gd name="connsiteY2" fmla="*/ 424551 h 2173731"/>
              <a:gd name="connsiteX3" fmla="*/ 2547257 w 2547257"/>
              <a:gd name="connsiteY3" fmla="*/ 1727418 h 2173731"/>
              <a:gd name="connsiteX4" fmla="*/ 1817915 w 2547257"/>
              <a:gd name="connsiteY4" fmla="*/ 2173731 h 2173731"/>
              <a:gd name="connsiteX5" fmla="*/ 957943 w 2547257"/>
              <a:gd name="connsiteY5" fmla="*/ 1068831 h 2173731"/>
              <a:gd name="connsiteX6" fmla="*/ 0 w 2547257"/>
              <a:gd name="connsiteY6" fmla="*/ 1512625 h 2173731"/>
              <a:gd name="connsiteX7" fmla="*/ 0 w 2547257"/>
              <a:gd name="connsiteY7" fmla="*/ 424551 h 2173731"/>
              <a:gd name="connsiteX8" fmla="*/ 424551 w 2547257"/>
              <a:gd name="connsiteY8" fmla="*/ 0 h 217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7257" h="2173731">
                <a:moveTo>
                  <a:pt x="424551" y="0"/>
                </a:moveTo>
                <a:lnTo>
                  <a:pt x="2122706" y="0"/>
                </a:lnTo>
                <a:cubicBezTo>
                  <a:pt x="2357179" y="0"/>
                  <a:pt x="2547257" y="190078"/>
                  <a:pt x="2547257" y="424551"/>
                </a:cubicBezTo>
                <a:lnTo>
                  <a:pt x="2547257" y="1727418"/>
                </a:lnTo>
                <a:lnTo>
                  <a:pt x="1817915" y="2173731"/>
                </a:lnTo>
                <a:lnTo>
                  <a:pt x="957943" y="1068831"/>
                </a:lnTo>
                <a:lnTo>
                  <a:pt x="0" y="1512625"/>
                </a:lnTo>
                <a:lnTo>
                  <a:pt x="0" y="424551"/>
                </a:lnTo>
                <a:cubicBezTo>
                  <a:pt x="0" y="190078"/>
                  <a:pt x="190078" y="0"/>
                  <a:pt x="424551" y="0"/>
                </a:cubicBezTo>
                <a:close/>
              </a:path>
            </a:pathLst>
          </a:cu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任意多边形: 形状 20">
            <a:extLst>
              <a:ext uri="{FF2B5EF4-FFF2-40B4-BE49-F238E27FC236}">
                <a16:creationId xmlns:a16="http://schemas.microsoft.com/office/drawing/2014/main" id="{C93B430B-F5CF-49D6-ADAA-ED6CAC2F9DD5}"/>
              </a:ext>
            </a:extLst>
          </p:cNvPr>
          <p:cNvSpPr/>
          <p:nvPr/>
        </p:nvSpPr>
        <p:spPr>
          <a:xfrm>
            <a:off x="1209505" y="3429000"/>
            <a:ext cx="2547257" cy="2258786"/>
          </a:xfrm>
          <a:custGeom>
            <a:avLst/>
            <a:gdLst>
              <a:gd name="connsiteX0" fmla="*/ 957943 w 2547257"/>
              <a:gd name="connsiteY0" fmla="*/ 0 h 2258786"/>
              <a:gd name="connsiteX1" fmla="*/ 1817915 w 2547257"/>
              <a:gd name="connsiteY1" fmla="*/ 1104900 h 2258786"/>
              <a:gd name="connsiteX2" fmla="*/ 2547257 w 2547257"/>
              <a:gd name="connsiteY2" fmla="*/ 658587 h 2258786"/>
              <a:gd name="connsiteX3" fmla="*/ 2547257 w 2547257"/>
              <a:gd name="connsiteY3" fmla="*/ 1834235 h 2258786"/>
              <a:gd name="connsiteX4" fmla="*/ 2122706 w 2547257"/>
              <a:gd name="connsiteY4" fmla="*/ 2258786 h 2258786"/>
              <a:gd name="connsiteX5" fmla="*/ 424551 w 2547257"/>
              <a:gd name="connsiteY5" fmla="*/ 2258786 h 2258786"/>
              <a:gd name="connsiteX6" fmla="*/ 0 w 2547257"/>
              <a:gd name="connsiteY6" fmla="*/ 1834235 h 2258786"/>
              <a:gd name="connsiteX7" fmla="*/ 0 w 2547257"/>
              <a:gd name="connsiteY7" fmla="*/ 443794 h 225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257" h="2258786">
                <a:moveTo>
                  <a:pt x="957943" y="0"/>
                </a:moveTo>
                <a:lnTo>
                  <a:pt x="1817915" y="1104900"/>
                </a:lnTo>
                <a:lnTo>
                  <a:pt x="2547257" y="658587"/>
                </a:lnTo>
                <a:lnTo>
                  <a:pt x="2547257" y="1834235"/>
                </a:lnTo>
                <a:cubicBezTo>
                  <a:pt x="2547257" y="2068708"/>
                  <a:pt x="2357179" y="2258786"/>
                  <a:pt x="2122706" y="2258786"/>
                </a:cubicBezTo>
                <a:lnTo>
                  <a:pt x="424551" y="2258786"/>
                </a:lnTo>
                <a:cubicBezTo>
                  <a:pt x="190078" y="2258786"/>
                  <a:pt x="0" y="2068708"/>
                  <a:pt x="0" y="1834235"/>
                </a:cubicBezTo>
                <a:lnTo>
                  <a:pt x="0" y="443794"/>
                </a:lnTo>
                <a:close/>
              </a:path>
            </a:pathLst>
          </a:cu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AD04F81B-A8D2-4332-B3E7-11AC0B6D6463}"/>
              </a:ext>
            </a:extLst>
          </p:cNvPr>
          <p:cNvSpPr/>
          <p:nvPr/>
        </p:nvSpPr>
        <p:spPr>
          <a:xfrm>
            <a:off x="4814555" y="3429000"/>
            <a:ext cx="2547257" cy="2258786"/>
          </a:xfrm>
          <a:custGeom>
            <a:avLst/>
            <a:gdLst>
              <a:gd name="connsiteX0" fmla="*/ 957943 w 2547257"/>
              <a:gd name="connsiteY0" fmla="*/ 0 h 2258786"/>
              <a:gd name="connsiteX1" fmla="*/ 1817915 w 2547257"/>
              <a:gd name="connsiteY1" fmla="*/ 1104900 h 2258786"/>
              <a:gd name="connsiteX2" fmla="*/ 2547257 w 2547257"/>
              <a:gd name="connsiteY2" fmla="*/ 658587 h 2258786"/>
              <a:gd name="connsiteX3" fmla="*/ 2547257 w 2547257"/>
              <a:gd name="connsiteY3" fmla="*/ 1834235 h 2258786"/>
              <a:gd name="connsiteX4" fmla="*/ 2122706 w 2547257"/>
              <a:gd name="connsiteY4" fmla="*/ 2258786 h 2258786"/>
              <a:gd name="connsiteX5" fmla="*/ 424551 w 2547257"/>
              <a:gd name="connsiteY5" fmla="*/ 2258786 h 2258786"/>
              <a:gd name="connsiteX6" fmla="*/ 0 w 2547257"/>
              <a:gd name="connsiteY6" fmla="*/ 1834235 h 2258786"/>
              <a:gd name="connsiteX7" fmla="*/ 0 w 2547257"/>
              <a:gd name="connsiteY7" fmla="*/ 443794 h 225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257" h="2258786">
                <a:moveTo>
                  <a:pt x="957943" y="0"/>
                </a:moveTo>
                <a:lnTo>
                  <a:pt x="1817915" y="1104900"/>
                </a:lnTo>
                <a:lnTo>
                  <a:pt x="2547257" y="658587"/>
                </a:lnTo>
                <a:lnTo>
                  <a:pt x="2547257" y="1834235"/>
                </a:lnTo>
                <a:cubicBezTo>
                  <a:pt x="2547257" y="2068708"/>
                  <a:pt x="2357179" y="2258786"/>
                  <a:pt x="2122706" y="2258786"/>
                </a:cubicBezTo>
                <a:lnTo>
                  <a:pt x="424551" y="2258786"/>
                </a:lnTo>
                <a:cubicBezTo>
                  <a:pt x="190078" y="2258786"/>
                  <a:pt x="0" y="2068708"/>
                  <a:pt x="0" y="1834235"/>
                </a:cubicBezTo>
                <a:lnTo>
                  <a:pt x="0" y="443794"/>
                </a:lnTo>
                <a:close/>
              </a:path>
            </a:pathLst>
          </a:cu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67E9E11-780B-42F1-8CDC-904F3B10A207}"/>
              </a:ext>
            </a:extLst>
          </p:cNvPr>
          <p:cNvSpPr txBox="1"/>
          <p:nvPr/>
        </p:nvSpPr>
        <p:spPr>
          <a:xfrm>
            <a:off x="1329248" y="4557703"/>
            <a:ext cx="1785257" cy="769441"/>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altLang="zh-CN" sz="2400" dirty="0" err="1">
                <a:solidFill>
                  <a:schemeClr val="bg1"/>
                </a:solidFill>
                <a:latin typeface="微软雅黑 Light" panose="020B0502040204020203" pitchFamily="34" charset="-122"/>
                <a:ea typeface="微软雅黑 Light" panose="020B0502040204020203" pitchFamily="34" charset="-122"/>
              </a:rPr>
              <a:t>Emb</a:t>
            </a:r>
            <a:r>
              <a:rPr lang="zh-CN" altLang="en-US" sz="2400" dirty="0">
                <a:solidFill>
                  <a:schemeClr val="bg1"/>
                </a:solidFill>
                <a:latin typeface="微软雅黑 Light" panose="020B0502040204020203" pitchFamily="34" charset="-122"/>
                <a:ea typeface="微软雅黑 Light" panose="020B0502040204020203" pitchFamily="34" charset="-122"/>
              </a:rPr>
              <a:t>词向量</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r>
              <a:rPr lang="en-US" altLang="zh-CN" sz="2000" dirty="0">
                <a:solidFill>
                  <a:schemeClr val="bg1"/>
                </a:solidFill>
                <a:latin typeface="微软雅黑 Light" panose="020B0502040204020203" pitchFamily="34" charset="-122"/>
                <a:ea typeface="微软雅黑 Light" panose="020B0502040204020203" pitchFamily="34" charset="-122"/>
              </a:rPr>
              <a:t>glove</a:t>
            </a:r>
            <a:r>
              <a:rPr lang="zh-CN" altLang="en-US" sz="2000" dirty="0">
                <a:solidFill>
                  <a:schemeClr val="bg1"/>
                </a:solidFill>
                <a:latin typeface="微软雅黑 Light" panose="020B0502040204020203" pitchFamily="34" charset="-122"/>
                <a:ea typeface="微软雅黑 Light" panose="020B0502040204020203" pitchFamily="34" charset="-122"/>
              </a:rPr>
              <a:t>，</a:t>
            </a:r>
            <a:r>
              <a:rPr lang="en-US" altLang="zh-CN" sz="2000" dirty="0">
                <a:solidFill>
                  <a:schemeClr val="bg1"/>
                </a:solidFill>
                <a:latin typeface="微软雅黑 Light" panose="020B0502040204020203" pitchFamily="34" charset="-122"/>
                <a:ea typeface="微软雅黑 Light" panose="020B0502040204020203" pitchFamily="34" charset="-122"/>
              </a:rPr>
              <a:t>..</a:t>
            </a: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35" name="任意多边形: 形状 34">
            <a:extLst>
              <a:ext uri="{FF2B5EF4-FFF2-40B4-BE49-F238E27FC236}">
                <a16:creationId xmlns:a16="http://schemas.microsoft.com/office/drawing/2014/main" id="{8C79EB69-71AA-48AA-9CA3-BD89CD873346}"/>
              </a:ext>
            </a:extLst>
          </p:cNvPr>
          <p:cNvSpPr/>
          <p:nvPr/>
        </p:nvSpPr>
        <p:spPr>
          <a:xfrm>
            <a:off x="8355967" y="3429000"/>
            <a:ext cx="2547257" cy="2258786"/>
          </a:xfrm>
          <a:custGeom>
            <a:avLst/>
            <a:gdLst>
              <a:gd name="connsiteX0" fmla="*/ 957943 w 2547257"/>
              <a:gd name="connsiteY0" fmla="*/ 0 h 2258786"/>
              <a:gd name="connsiteX1" fmla="*/ 1817915 w 2547257"/>
              <a:gd name="connsiteY1" fmla="*/ 1104900 h 2258786"/>
              <a:gd name="connsiteX2" fmla="*/ 2547257 w 2547257"/>
              <a:gd name="connsiteY2" fmla="*/ 658587 h 2258786"/>
              <a:gd name="connsiteX3" fmla="*/ 2547257 w 2547257"/>
              <a:gd name="connsiteY3" fmla="*/ 1834235 h 2258786"/>
              <a:gd name="connsiteX4" fmla="*/ 2122706 w 2547257"/>
              <a:gd name="connsiteY4" fmla="*/ 2258786 h 2258786"/>
              <a:gd name="connsiteX5" fmla="*/ 424551 w 2547257"/>
              <a:gd name="connsiteY5" fmla="*/ 2258786 h 2258786"/>
              <a:gd name="connsiteX6" fmla="*/ 0 w 2547257"/>
              <a:gd name="connsiteY6" fmla="*/ 1834235 h 2258786"/>
              <a:gd name="connsiteX7" fmla="*/ 0 w 2547257"/>
              <a:gd name="connsiteY7" fmla="*/ 443794 h 225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257" h="2258786">
                <a:moveTo>
                  <a:pt x="957943" y="0"/>
                </a:moveTo>
                <a:lnTo>
                  <a:pt x="1817915" y="1104900"/>
                </a:lnTo>
                <a:lnTo>
                  <a:pt x="2547257" y="658587"/>
                </a:lnTo>
                <a:lnTo>
                  <a:pt x="2547257" y="1834235"/>
                </a:lnTo>
                <a:cubicBezTo>
                  <a:pt x="2547257" y="2068708"/>
                  <a:pt x="2357179" y="2258786"/>
                  <a:pt x="2122706" y="2258786"/>
                </a:cubicBezTo>
                <a:lnTo>
                  <a:pt x="424551" y="2258786"/>
                </a:lnTo>
                <a:cubicBezTo>
                  <a:pt x="190078" y="2258786"/>
                  <a:pt x="0" y="2068708"/>
                  <a:pt x="0" y="1834235"/>
                </a:cubicBezTo>
                <a:lnTo>
                  <a:pt x="0" y="443794"/>
                </a:lnTo>
                <a:close/>
              </a:path>
            </a:pathLst>
          </a:cu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74E47108-70C0-40A6-871D-541370E3F7B2}"/>
              </a:ext>
            </a:extLst>
          </p:cNvPr>
          <p:cNvSpPr txBox="1"/>
          <p:nvPr/>
        </p:nvSpPr>
        <p:spPr>
          <a:xfrm>
            <a:off x="4947557" y="4519512"/>
            <a:ext cx="2068286" cy="769441"/>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LM</a:t>
            </a:r>
            <a:r>
              <a:rPr lang="zh-CN" altLang="en-US" sz="2400" dirty="0">
                <a:solidFill>
                  <a:schemeClr val="bg1"/>
                </a:solidFill>
                <a:latin typeface="微软雅黑 Light" panose="020B0502040204020203" pitchFamily="34" charset="-122"/>
                <a:ea typeface="微软雅黑 Light" panose="020B0502040204020203" pitchFamily="34" charset="-122"/>
              </a:rPr>
              <a:t>语言模型</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r>
              <a:rPr lang="en-US" altLang="zh-CN" sz="2000" dirty="0" err="1">
                <a:solidFill>
                  <a:schemeClr val="bg1"/>
                </a:solidFill>
                <a:latin typeface="微软雅黑 Light" panose="020B0502040204020203" pitchFamily="34" charset="-122"/>
                <a:ea typeface="微软雅黑 Light" panose="020B0502040204020203" pitchFamily="34" charset="-122"/>
              </a:rPr>
              <a:t>bert</a:t>
            </a:r>
            <a:r>
              <a:rPr lang="zh-CN" altLang="en-US" sz="2000" dirty="0">
                <a:solidFill>
                  <a:schemeClr val="bg1"/>
                </a:solidFill>
                <a:latin typeface="微软雅黑 Light" panose="020B0502040204020203" pitchFamily="34" charset="-122"/>
                <a:ea typeface="微软雅黑 Light" panose="020B0502040204020203" pitchFamily="34" charset="-122"/>
              </a:rPr>
              <a:t>，</a:t>
            </a:r>
            <a:r>
              <a:rPr lang="en-US" altLang="zh-CN" sz="2000" dirty="0">
                <a:solidFill>
                  <a:schemeClr val="bg1"/>
                </a:solidFill>
                <a:latin typeface="微软雅黑 Light" panose="020B0502040204020203" pitchFamily="34" charset="-122"/>
                <a:ea typeface="微软雅黑 Light" panose="020B0502040204020203" pitchFamily="34" charset="-122"/>
              </a:rPr>
              <a:t>..</a:t>
            </a: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41" name="文本框 40">
            <a:extLst>
              <a:ext uri="{FF2B5EF4-FFF2-40B4-BE49-F238E27FC236}">
                <a16:creationId xmlns:a16="http://schemas.microsoft.com/office/drawing/2014/main" id="{186D0D3D-B5DC-4357-A4F1-44BF5E8DDA03}"/>
              </a:ext>
            </a:extLst>
          </p:cNvPr>
          <p:cNvSpPr txBox="1"/>
          <p:nvPr/>
        </p:nvSpPr>
        <p:spPr>
          <a:xfrm>
            <a:off x="8595451" y="4558393"/>
            <a:ext cx="2068286" cy="769441"/>
          </a:xfrm>
          <a:prstGeom prst="rect">
            <a:avLst/>
          </a:prstGeom>
          <a:noFill/>
          <a:effectLst>
            <a:outerShdw blurRad="50800" dist="38100" dir="8100000" algn="tr" rotWithShape="0">
              <a:prstClr val="black">
                <a:alpha val="40000"/>
              </a:prstClr>
            </a:outerShdw>
          </a:effectLst>
        </p:spPr>
        <p:txBody>
          <a:bodyPr wrap="squar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分类模型</a:t>
            </a:r>
            <a:endParaRPr lang="en-US" altLang="zh-CN" sz="2400" dirty="0">
              <a:solidFill>
                <a:schemeClr val="bg1"/>
              </a:solidFill>
              <a:latin typeface="微软雅黑 Light" panose="020B0502040204020203" pitchFamily="34" charset="-122"/>
              <a:ea typeface="微软雅黑 Light" panose="020B0502040204020203" pitchFamily="34" charset="-122"/>
            </a:endParaRPr>
          </a:p>
          <a:p>
            <a:r>
              <a:rPr lang="en-US" altLang="zh-CN" sz="2000" dirty="0">
                <a:solidFill>
                  <a:schemeClr val="bg1"/>
                </a:solidFill>
                <a:latin typeface="微软雅黑 Light" panose="020B0502040204020203" pitchFamily="34" charset="-122"/>
                <a:ea typeface="微软雅黑 Light" panose="020B0502040204020203" pitchFamily="34" charset="-122"/>
              </a:rPr>
              <a:t>LSTM</a:t>
            </a:r>
            <a:r>
              <a:rPr lang="zh-CN" altLang="en-US" sz="2000" dirty="0">
                <a:solidFill>
                  <a:schemeClr val="bg1"/>
                </a:solidFill>
                <a:latin typeface="微软雅黑 Light" panose="020B0502040204020203" pitchFamily="34" charset="-122"/>
                <a:ea typeface="微软雅黑 Light" panose="020B0502040204020203" pitchFamily="34" charset="-122"/>
              </a:rPr>
              <a:t>，</a:t>
            </a:r>
            <a:r>
              <a:rPr lang="en-US" altLang="zh-CN" sz="2000" dirty="0">
                <a:solidFill>
                  <a:schemeClr val="bg1"/>
                </a:solidFill>
                <a:latin typeface="微软雅黑 Light" panose="020B0502040204020203" pitchFamily="34" charset="-122"/>
                <a:ea typeface="微软雅黑 Light" panose="020B0502040204020203" pitchFamily="34" charset="-122"/>
              </a:rPr>
              <a:t>..</a:t>
            </a: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11" name="箭头: 右 10">
            <a:extLst>
              <a:ext uri="{FF2B5EF4-FFF2-40B4-BE49-F238E27FC236}">
                <a16:creationId xmlns:a16="http://schemas.microsoft.com/office/drawing/2014/main" id="{CBE8E648-4636-4267-8960-F5DD0D8CC46E}"/>
              </a:ext>
            </a:extLst>
          </p:cNvPr>
          <p:cNvSpPr/>
          <p:nvPr/>
        </p:nvSpPr>
        <p:spPr>
          <a:xfrm>
            <a:off x="3921581" y="3482015"/>
            <a:ext cx="728153" cy="1075688"/>
          </a:xfrm>
          <a:prstGeom prst="rightArrow">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939BB004-DD0F-427D-98E9-C2783A3D0A84}"/>
              </a:ext>
            </a:extLst>
          </p:cNvPr>
          <p:cNvSpPr/>
          <p:nvPr/>
        </p:nvSpPr>
        <p:spPr>
          <a:xfrm>
            <a:off x="7494813" y="3596315"/>
            <a:ext cx="728153" cy="1075688"/>
          </a:xfrm>
          <a:prstGeom prst="rightArrow">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标题 1">
            <a:extLst>
              <a:ext uri="{FF2B5EF4-FFF2-40B4-BE49-F238E27FC236}">
                <a16:creationId xmlns:a16="http://schemas.microsoft.com/office/drawing/2014/main" id="{6A681028-2B8B-48F8-9619-E13B4ACA0C3E}"/>
              </a:ext>
            </a:extLst>
          </p:cNvPr>
          <p:cNvSpPr>
            <a:spLocks noGrp="1"/>
          </p:cNvSpPr>
          <p:nvPr>
            <p:ph type="title"/>
          </p:nvPr>
        </p:nvSpPr>
        <p:spPr>
          <a:xfrm>
            <a:off x="1143000" y="609600"/>
            <a:ext cx="9875520" cy="1356360"/>
          </a:xfrm>
        </p:spPr>
        <p:txBody>
          <a:bodyPr/>
          <a:lstStyle/>
          <a:p>
            <a:r>
              <a:rPr lang="zh-CN" altLang="en-US" dirty="0">
                <a:latin typeface="微软雅黑 Light" panose="020B0502040204020203" pitchFamily="34" charset="-122"/>
                <a:ea typeface="微软雅黑 Light" panose="020B0502040204020203" pitchFamily="34" charset="-122"/>
              </a:rPr>
              <a:t>任务划分</a:t>
            </a:r>
          </a:p>
        </p:txBody>
      </p:sp>
      <p:sp>
        <p:nvSpPr>
          <p:cNvPr id="45" name="矩形 44">
            <a:extLst>
              <a:ext uri="{FF2B5EF4-FFF2-40B4-BE49-F238E27FC236}">
                <a16:creationId xmlns:a16="http://schemas.microsoft.com/office/drawing/2014/main" id="{76EDE01D-7E3D-495F-B6B9-170B74069F33}"/>
              </a:ext>
            </a:extLst>
          </p:cNvPr>
          <p:cNvSpPr/>
          <p:nvPr/>
        </p:nvSpPr>
        <p:spPr>
          <a:xfrm>
            <a:off x="1055915" y="1632858"/>
            <a:ext cx="5159828" cy="979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3494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697FC62-98D6-44BD-8D8B-4CAB33371264}"/>
              </a:ext>
            </a:extLst>
          </p:cNvPr>
          <p:cNvSpPr>
            <a:spLocks noGrp="1"/>
          </p:cNvSpPr>
          <p:nvPr>
            <p:ph type="title"/>
          </p:nvPr>
        </p:nvSpPr>
        <p:spPr>
          <a:xfrm>
            <a:off x="1143000" y="609600"/>
            <a:ext cx="9875520" cy="1356360"/>
          </a:xfrm>
        </p:spPr>
        <p:txBody>
          <a:bodyPr/>
          <a:lstStyle/>
          <a:p>
            <a:r>
              <a:rPr lang="en-US" altLang="zh-CN" dirty="0">
                <a:latin typeface="微软雅黑 Light" panose="020B0502040204020203" pitchFamily="34" charset="-122"/>
                <a:ea typeface="微软雅黑 Light" panose="020B0502040204020203" pitchFamily="34" charset="-122"/>
              </a:rPr>
              <a:t>ERNIE</a:t>
            </a:r>
            <a:endParaRPr lang="zh-CN" altLang="en-US" dirty="0">
              <a:latin typeface="微软雅黑 Light" panose="020B0502040204020203" pitchFamily="34" charset="-122"/>
              <a:ea typeface="微软雅黑 Light" panose="020B0502040204020203" pitchFamily="34" charset="-122"/>
            </a:endParaRPr>
          </a:p>
        </p:txBody>
      </p:sp>
      <p:sp>
        <p:nvSpPr>
          <p:cNvPr id="5" name="矩形 4">
            <a:extLst>
              <a:ext uri="{FF2B5EF4-FFF2-40B4-BE49-F238E27FC236}">
                <a16:creationId xmlns:a16="http://schemas.microsoft.com/office/drawing/2014/main" id="{FFC22538-9E54-40CF-841F-A720238A604C}"/>
              </a:ext>
            </a:extLst>
          </p:cNvPr>
          <p:cNvSpPr/>
          <p:nvPr/>
        </p:nvSpPr>
        <p:spPr>
          <a:xfrm>
            <a:off x="1055914" y="1632858"/>
            <a:ext cx="5551715" cy="119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B00B71E2-CE79-44CE-833E-5473338394C0}"/>
              </a:ext>
            </a:extLst>
          </p:cNvPr>
          <p:cNvPicPr>
            <a:picLocks noChangeAspect="1"/>
          </p:cNvPicPr>
          <p:nvPr/>
        </p:nvPicPr>
        <p:blipFill>
          <a:blip r:embed="rId2"/>
          <a:stretch>
            <a:fillRect/>
          </a:stretch>
        </p:blipFill>
        <p:spPr>
          <a:xfrm>
            <a:off x="1246413" y="2264622"/>
            <a:ext cx="9465130" cy="368584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334693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697FC62-98D6-44BD-8D8B-4CAB33371264}"/>
              </a:ext>
            </a:extLst>
          </p:cNvPr>
          <p:cNvSpPr>
            <a:spLocks noGrp="1"/>
          </p:cNvSpPr>
          <p:nvPr>
            <p:ph type="title"/>
          </p:nvPr>
        </p:nvSpPr>
        <p:spPr>
          <a:xfrm>
            <a:off x="989511" y="990600"/>
            <a:ext cx="9875520" cy="1356360"/>
          </a:xfrm>
        </p:spPr>
        <p:txBody>
          <a:bodyPr/>
          <a:lstStyle/>
          <a:p>
            <a:r>
              <a:rPr lang="zh-CN" altLang="en-US" dirty="0">
                <a:latin typeface="微软雅黑 Light" panose="020B0502040204020203" pitchFamily="34" charset="-122"/>
                <a:ea typeface="微软雅黑 Light" panose="020B0502040204020203" pitchFamily="34" charset="-122"/>
              </a:rPr>
              <a:t>基于语言模型的无监督情感迁移</a:t>
            </a:r>
          </a:p>
        </p:txBody>
      </p:sp>
      <p:sp>
        <p:nvSpPr>
          <p:cNvPr id="5" name="矩形 4">
            <a:extLst>
              <a:ext uri="{FF2B5EF4-FFF2-40B4-BE49-F238E27FC236}">
                <a16:creationId xmlns:a16="http://schemas.microsoft.com/office/drawing/2014/main" id="{FFC22538-9E54-40CF-841F-A720238A604C}"/>
              </a:ext>
            </a:extLst>
          </p:cNvPr>
          <p:cNvSpPr/>
          <p:nvPr/>
        </p:nvSpPr>
        <p:spPr>
          <a:xfrm>
            <a:off x="902425" y="2013858"/>
            <a:ext cx="8769532" cy="119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434" name="Picture 2">
            <a:extLst>
              <a:ext uri="{FF2B5EF4-FFF2-40B4-BE49-F238E27FC236}">
                <a16:creationId xmlns:a16="http://schemas.microsoft.com/office/drawing/2014/main" id="{7891D93A-E794-4E31-A9D8-682E65459C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9495" y="2721428"/>
            <a:ext cx="4438144" cy="305344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92251947-8162-4EF4-9450-F14B9E964D99}"/>
              </a:ext>
            </a:extLst>
          </p:cNvPr>
          <p:cNvPicPr>
            <a:picLocks noChangeAspect="1"/>
          </p:cNvPicPr>
          <p:nvPr/>
        </p:nvPicPr>
        <p:blipFill>
          <a:blip r:embed="rId3"/>
          <a:stretch>
            <a:fillRect/>
          </a:stretch>
        </p:blipFill>
        <p:spPr>
          <a:xfrm>
            <a:off x="744582" y="2721428"/>
            <a:ext cx="6125279" cy="3053443"/>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937610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DB88A-3583-4B81-BC76-330B8169C443}"/>
              </a:ext>
            </a:extLst>
          </p:cNvPr>
          <p:cNvSpPr>
            <a:spLocks noGrp="1"/>
          </p:cNvSpPr>
          <p:nvPr>
            <p:ph type="title"/>
          </p:nvPr>
        </p:nvSpPr>
        <p:spPr/>
        <p:txBody>
          <a:bodyPr/>
          <a:lstStyle/>
          <a:p>
            <a:r>
              <a:rPr lang="en-US" altLang="zh-CN" dirty="0"/>
              <a:t>summary</a:t>
            </a:r>
            <a:endParaRPr lang="zh-CN" altLang="en-US" dirty="0"/>
          </a:p>
        </p:txBody>
      </p:sp>
      <p:graphicFrame>
        <p:nvGraphicFramePr>
          <p:cNvPr id="4" name="表格 4">
            <a:extLst>
              <a:ext uri="{FF2B5EF4-FFF2-40B4-BE49-F238E27FC236}">
                <a16:creationId xmlns:a16="http://schemas.microsoft.com/office/drawing/2014/main" id="{B799B513-6E35-4C05-A191-31D4E5061210}"/>
              </a:ext>
            </a:extLst>
          </p:cNvPr>
          <p:cNvGraphicFramePr>
            <a:graphicFrameLocks noGrp="1"/>
          </p:cNvGraphicFramePr>
          <p:nvPr>
            <p:ph idx="1"/>
            <p:extLst>
              <p:ext uri="{D42A27DB-BD31-4B8C-83A1-F6EECF244321}">
                <p14:modId xmlns:p14="http://schemas.microsoft.com/office/powerpoint/2010/main" val="2767452292"/>
              </p:ext>
            </p:extLst>
          </p:nvPr>
        </p:nvGraphicFramePr>
        <p:xfrm>
          <a:off x="264620" y="1759311"/>
          <a:ext cx="11662760" cy="922571"/>
        </p:xfrm>
        <a:graphic>
          <a:graphicData uri="http://schemas.openxmlformats.org/drawingml/2006/table">
            <a:tbl>
              <a:tblPr firstRow="1" bandRow="1">
                <a:tableStyleId>{5C22544A-7EE6-4342-B048-85BDC9FD1C3A}</a:tableStyleId>
              </a:tblPr>
              <a:tblGrid>
                <a:gridCol w="1166276">
                  <a:extLst>
                    <a:ext uri="{9D8B030D-6E8A-4147-A177-3AD203B41FA5}">
                      <a16:colId xmlns:a16="http://schemas.microsoft.com/office/drawing/2014/main" val="241594903"/>
                    </a:ext>
                  </a:extLst>
                </a:gridCol>
                <a:gridCol w="1166276">
                  <a:extLst>
                    <a:ext uri="{9D8B030D-6E8A-4147-A177-3AD203B41FA5}">
                      <a16:colId xmlns:a16="http://schemas.microsoft.com/office/drawing/2014/main" val="344505196"/>
                    </a:ext>
                  </a:extLst>
                </a:gridCol>
                <a:gridCol w="992539">
                  <a:extLst>
                    <a:ext uri="{9D8B030D-6E8A-4147-A177-3AD203B41FA5}">
                      <a16:colId xmlns:a16="http://schemas.microsoft.com/office/drawing/2014/main" val="711020669"/>
                    </a:ext>
                  </a:extLst>
                </a:gridCol>
                <a:gridCol w="1113905">
                  <a:extLst>
                    <a:ext uri="{9D8B030D-6E8A-4147-A177-3AD203B41FA5}">
                      <a16:colId xmlns:a16="http://schemas.microsoft.com/office/drawing/2014/main" val="3341108577"/>
                    </a:ext>
                  </a:extLst>
                </a:gridCol>
                <a:gridCol w="1471353">
                  <a:extLst>
                    <a:ext uri="{9D8B030D-6E8A-4147-A177-3AD203B41FA5}">
                      <a16:colId xmlns:a16="http://schemas.microsoft.com/office/drawing/2014/main" val="3659591141"/>
                    </a:ext>
                  </a:extLst>
                </a:gridCol>
                <a:gridCol w="1087307">
                  <a:extLst>
                    <a:ext uri="{9D8B030D-6E8A-4147-A177-3AD203B41FA5}">
                      <a16:colId xmlns:a16="http://schemas.microsoft.com/office/drawing/2014/main" val="817478832"/>
                    </a:ext>
                  </a:extLst>
                </a:gridCol>
                <a:gridCol w="1166276">
                  <a:extLst>
                    <a:ext uri="{9D8B030D-6E8A-4147-A177-3AD203B41FA5}">
                      <a16:colId xmlns:a16="http://schemas.microsoft.com/office/drawing/2014/main" val="2071058040"/>
                    </a:ext>
                  </a:extLst>
                </a:gridCol>
                <a:gridCol w="1166276">
                  <a:extLst>
                    <a:ext uri="{9D8B030D-6E8A-4147-A177-3AD203B41FA5}">
                      <a16:colId xmlns:a16="http://schemas.microsoft.com/office/drawing/2014/main" val="1163859630"/>
                    </a:ext>
                  </a:extLst>
                </a:gridCol>
                <a:gridCol w="1166276">
                  <a:extLst>
                    <a:ext uri="{9D8B030D-6E8A-4147-A177-3AD203B41FA5}">
                      <a16:colId xmlns:a16="http://schemas.microsoft.com/office/drawing/2014/main" val="2527728882"/>
                    </a:ext>
                  </a:extLst>
                </a:gridCol>
                <a:gridCol w="1166276">
                  <a:extLst>
                    <a:ext uri="{9D8B030D-6E8A-4147-A177-3AD203B41FA5}">
                      <a16:colId xmlns:a16="http://schemas.microsoft.com/office/drawing/2014/main" val="2567898805"/>
                    </a:ext>
                  </a:extLst>
                </a:gridCol>
              </a:tblGrid>
              <a:tr h="448329">
                <a:tc>
                  <a:txBody>
                    <a:bodyPr/>
                    <a:lstStyle/>
                    <a:p>
                      <a:r>
                        <a:rPr lang="zh-CN" altLang="en-US" dirty="0"/>
                        <a:t>逻辑回归</a:t>
                      </a:r>
                    </a:p>
                  </a:txBody>
                  <a:tcPr/>
                </a:tc>
                <a:tc>
                  <a:txBody>
                    <a:bodyPr/>
                    <a:lstStyle/>
                    <a:p>
                      <a:r>
                        <a:rPr lang="en-US" altLang="zh-CN" dirty="0"/>
                        <a:t>SVM</a:t>
                      </a:r>
                      <a:endParaRPr lang="zh-CN" altLang="en-US" dirty="0"/>
                    </a:p>
                  </a:txBody>
                  <a:tcPr/>
                </a:tc>
                <a:tc>
                  <a:txBody>
                    <a:bodyPr/>
                    <a:lstStyle/>
                    <a:p>
                      <a:r>
                        <a:rPr lang="en-US" altLang="zh-CN" dirty="0"/>
                        <a:t>KNN</a:t>
                      </a:r>
                      <a:endParaRPr lang="zh-CN" altLang="en-US" dirty="0"/>
                    </a:p>
                  </a:txBody>
                  <a:tcPr/>
                </a:tc>
                <a:tc>
                  <a:txBody>
                    <a:bodyPr/>
                    <a:lstStyle/>
                    <a:p>
                      <a:r>
                        <a:rPr lang="zh-CN" altLang="en-US" dirty="0"/>
                        <a:t>随机森林</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800" dirty="0"/>
                        <a:t>Naïve Bayes</a:t>
                      </a:r>
                    </a:p>
                  </a:txBody>
                  <a:tcPr/>
                </a:tc>
                <a:tc>
                  <a:txBody>
                    <a:bodyPr/>
                    <a:lstStyle/>
                    <a:p>
                      <a:r>
                        <a:rPr lang="en-US" altLang="zh-CN" dirty="0"/>
                        <a:t>K-means</a:t>
                      </a:r>
                      <a:endParaRPr lang="zh-CN" altLang="en-US" dirty="0"/>
                    </a:p>
                  </a:txBody>
                  <a:tcPr/>
                </a:tc>
                <a:tc>
                  <a:txBody>
                    <a:bodyPr/>
                    <a:lstStyle/>
                    <a:p>
                      <a:r>
                        <a:rPr lang="en-US" altLang="zh-CN" dirty="0"/>
                        <a:t>CNN</a:t>
                      </a:r>
                      <a:endParaRPr lang="zh-CN" altLang="en-US" dirty="0"/>
                    </a:p>
                  </a:txBody>
                  <a:tcPr/>
                </a:tc>
                <a:tc>
                  <a:txBody>
                    <a:bodyPr/>
                    <a:lstStyle/>
                    <a:p>
                      <a:r>
                        <a:rPr lang="en-US" altLang="zh-CN" dirty="0"/>
                        <a:t>LSTM</a:t>
                      </a:r>
                      <a:endParaRPr lang="zh-CN" altLang="en-US" dirty="0"/>
                    </a:p>
                  </a:txBody>
                  <a:tcPr/>
                </a:tc>
                <a:tc>
                  <a:txBody>
                    <a:bodyPr/>
                    <a:lstStyle/>
                    <a:p>
                      <a:r>
                        <a:rPr lang="en-US" altLang="zh-CN" dirty="0"/>
                        <a:t>BILSTM</a:t>
                      </a:r>
                      <a:endParaRPr lang="zh-CN" altLang="en-US" dirty="0"/>
                    </a:p>
                  </a:txBody>
                  <a:tcPr/>
                </a:tc>
                <a:tc>
                  <a:txBody>
                    <a:bodyPr/>
                    <a:lstStyle/>
                    <a:p>
                      <a:r>
                        <a:rPr lang="en-US" altLang="zh-CN" dirty="0"/>
                        <a:t>GRU</a:t>
                      </a:r>
                      <a:endParaRPr lang="zh-CN" altLang="en-US" dirty="0"/>
                    </a:p>
                  </a:txBody>
                  <a:tcPr/>
                </a:tc>
                <a:extLst>
                  <a:ext uri="{0D108BD9-81ED-4DB2-BD59-A6C34878D82A}">
                    <a16:rowId xmlns:a16="http://schemas.microsoft.com/office/drawing/2014/main" val="3158869496"/>
                  </a:ext>
                </a:extLst>
              </a:tr>
              <a:tr h="474242">
                <a:tc>
                  <a:txBody>
                    <a:bodyPr/>
                    <a:lstStyle/>
                    <a:p>
                      <a:r>
                        <a:rPr lang="en-US" altLang="zh-CN" dirty="0">
                          <a:latin typeface="华文楷体" panose="02010600040101010101" pitchFamily="2" charset="-122"/>
                          <a:ea typeface="华文楷体" panose="02010600040101010101" pitchFamily="2" charset="-122"/>
                        </a:rPr>
                        <a:t>83.42%</a:t>
                      </a:r>
                      <a:endParaRPr lang="zh-CN" altLang="en-US" dirty="0">
                        <a:latin typeface="华文楷体" panose="02010600040101010101" pitchFamily="2" charset="-122"/>
                        <a:ea typeface="华文楷体" panose="02010600040101010101" pitchFamily="2" charset="-122"/>
                      </a:endParaRPr>
                    </a:p>
                  </a:txBody>
                  <a:tcPr/>
                </a:tc>
                <a:tc>
                  <a:txBody>
                    <a:bodyPr/>
                    <a:lstStyle/>
                    <a:p>
                      <a:r>
                        <a:rPr lang="en-US" altLang="zh-CN" dirty="0">
                          <a:latin typeface="华文楷体" panose="02010600040101010101" pitchFamily="2" charset="-122"/>
                          <a:ea typeface="华文楷体" panose="02010600040101010101" pitchFamily="2" charset="-122"/>
                        </a:rPr>
                        <a:t>84.58%</a:t>
                      </a:r>
                      <a:endParaRPr lang="zh-CN" altLang="en-US" dirty="0">
                        <a:latin typeface="华文楷体" panose="02010600040101010101" pitchFamily="2" charset="-122"/>
                        <a:ea typeface="华文楷体" panose="02010600040101010101" pitchFamily="2" charset="-122"/>
                      </a:endParaRPr>
                    </a:p>
                  </a:txBody>
                  <a:tcPr/>
                </a:tc>
                <a:tc>
                  <a:txBody>
                    <a:bodyPr/>
                    <a:lstStyle/>
                    <a:p>
                      <a:r>
                        <a:rPr lang="en-US" altLang="zh-CN" dirty="0">
                          <a:latin typeface="华文楷体" panose="02010600040101010101" pitchFamily="2" charset="-122"/>
                          <a:ea typeface="华文楷体" panose="02010600040101010101" pitchFamily="2" charset="-122"/>
                        </a:rPr>
                        <a:t>79.58%</a:t>
                      </a:r>
                      <a:endParaRPr lang="zh-CN" altLang="en-US" dirty="0">
                        <a:latin typeface="华文楷体" panose="02010600040101010101" pitchFamily="2" charset="-122"/>
                        <a:ea typeface="华文楷体" panose="02010600040101010101" pitchFamily="2" charset="-122"/>
                      </a:endParaRPr>
                    </a:p>
                  </a:txBody>
                  <a:tcPr/>
                </a:tc>
                <a:tc>
                  <a:txBody>
                    <a:bodyPr/>
                    <a:lstStyle/>
                    <a:p>
                      <a:r>
                        <a:rPr lang="en-US" altLang="zh-CN" dirty="0">
                          <a:latin typeface="华文楷体" panose="02010600040101010101" pitchFamily="2" charset="-122"/>
                          <a:ea typeface="华文楷体" panose="02010600040101010101" pitchFamily="2" charset="-122"/>
                        </a:rPr>
                        <a:t>84.25%</a:t>
                      </a:r>
                      <a:endParaRPr lang="zh-CN" altLang="en-US" dirty="0">
                        <a:latin typeface="华文楷体" panose="02010600040101010101" pitchFamily="2" charset="-122"/>
                        <a:ea typeface="华文楷体" panose="02010600040101010101" pitchFamily="2" charset="-122"/>
                      </a:endParaRPr>
                    </a:p>
                  </a:txBody>
                  <a:tcPr/>
                </a:tc>
                <a:tc>
                  <a:txBody>
                    <a:bodyPr/>
                    <a:lstStyle/>
                    <a:p>
                      <a:r>
                        <a:rPr lang="en-US" altLang="zh-CN" dirty="0">
                          <a:latin typeface="华文楷体" panose="02010600040101010101" pitchFamily="2" charset="-122"/>
                          <a:ea typeface="华文楷体" panose="02010600040101010101" pitchFamily="2" charset="-122"/>
                        </a:rPr>
                        <a:t>81.55%</a:t>
                      </a:r>
                      <a:endParaRPr lang="zh-CN" altLang="en-US" dirty="0">
                        <a:latin typeface="华文楷体" panose="02010600040101010101" pitchFamily="2" charset="-122"/>
                        <a:ea typeface="华文楷体" panose="02010600040101010101" pitchFamily="2" charset="-122"/>
                      </a:endParaRPr>
                    </a:p>
                  </a:txBody>
                  <a:tcPr/>
                </a:tc>
                <a:tc>
                  <a:txBody>
                    <a:bodyPr/>
                    <a:lstStyle/>
                    <a:p>
                      <a:r>
                        <a:rPr lang="en-US" altLang="zh-CN" dirty="0">
                          <a:latin typeface="华文楷体" panose="02010600040101010101" pitchFamily="2" charset="-122"/>
                          <a:ea typeface="华文楷体" panose="02010600040101010101" pitchFamily="2" charset="-122"/>
                        </a:rPr>
                        <a:t>49.58%</a:t>
                      </a:r>
                      <a:endParaRPr lang="zh-CN" altLang="en-US" dirty="0">
                        <a:latin typeface="华文楷体" panose="02010600040101010101" pitchFamily="2" charset="-122"/>
                        <a:ea typeface="华文楷体" panose="02010600040101010101" pitchFamily="2" charset="-122"/>
                      </a:endParaRPr>
                    </a:p>
                  </a:txBody>
                  <a:tcPr/>
                </a:tc>
                <a:tc>
                  <a:txBody>
                    <a:bodyPr/>
                    <a:lstStyle/>
                    <a:p>
                      <a:r>
                        <a:rPr lang="en-US" altLang="zh-CN" dirty="0">
                          <a:latin typeface="华文楷体" panose="02010600040101010101" pitchFamily="2" charset="-122"/>
                          <a:ea typeface="华文楷体" panose="02010600040101010101" pitchFamily="2" charset="-122"/>
                        </a:rPr>
                        <a:t>85.33%</a:t>
                      </a:r>
                      <a:endParaRPr lang="zh-CN" altLang="en-US" dirty="0">
                        <a:latin typeface="华文楷体" panose="02010600040101010101" pitchFamily="2" charset="-122"/>
                        <a:ea typeface="华文楷体" panose="02010600040101010101" pitchFamily="2" charset="-122"/>
                      </a:endParaRPr>
                    </a:p>
                  </a:txBody>
                  <a:tcPr/>
                </a:tc>
                <a:tc>
                  <a:txBody>
                    <a:bodyPr/>
                    <a:lstStyle/>
                    <a:p>
                      <a:r>
                        <a:rPr lang="en-US" altLang="zh-CN" dirty="0">
                          <a:latin typeface="华文楷体" panose="02010600040101010101" pitchFamily="2" charset="-122"/>
                          <a:ea typeface="华文楷体" panose="02010600040101010101" pitchFamily="2" charset="-122"/>
                        </a:rPr>
                        <a:t>87.92%</a:t>
                      </a:r>
                      <a:endParaRPr lang="zh-CN" altLang="en-US" dirty="0">
                        <a:latin typeface="华文楷体" panose="02010600040101010101" pitchFamily="2" charset="-122"/>
                        <a:ea typeface="华文楷体" panose="02010600040101010101" pitchFamily="2" charset="-122"/>
                      </a:endParaRPr>
                    </a:p>
                  </a:txBody>
                  <a:tcPr/>
                </a:tc>
                <a:tc>
                  <a:txBody>
                    <a:bodyPr/>
                    <a:lstStyle/>
                    <a:p>
                      <a:r>
                        <a:rPr lang="en-US" altLang="zh-CN" dirty="0">
                          <a:latin typeface="华文楷体" panose="02010600040101010101" pitchFamily="2" charset="-122"/>
                          <a:ea typeface="华文楷体" panose="02010600040101010101" pitchFamily="2" charset="-122"/>
                        </a:rPr>
                        <a:t>88.48%</a:t>
                      </a:r>
                      <a:endParaRPr lang="zh-CN" altLang="en-US" dirty="0">
                        <a:latin typeface="华文楷体" panose="02010600040101010101" pitchFamily="2" charset="-122"/>
                        <a:ea typeface="华文楷体" panose="02010600040101010101" pitchFamily="2" charset="-122"/>
                      </a:endParaRPr>
                    </a:p>
                  </a:txBody>
                  <a:tcPr/>
                </a:tc>
                <a:tc>
                  <a:txBody>
                    <a:bodyPr/>
                    <a:lstStyle/>
                    <a:p>
                      <a:r>
                        <a:rPr lang="en-US" altLang="zh-CN" dirty="0">
                          <a:latin typeface="华文楷体" panose="02010600040101010101" pitchFamily="2" charset="-122"/>
                          <a:ea typeface="华文楷体" panose="02010600040101010101" pitchFamily="2" charset="-122"/>
                        </a:rPr>
                        <a:t>89.50%</a:t>
                      </a:r>
                      <a:endParaRPr lang="zh-CN" altLang="en-US" dirty="0">
                        <a:latin typeface="华文楷体" panose="02010600040101010101" pitchFamily="2" charset="-122"/>
                        <a:ea typeface="华文楷体" panose="02010600040101010101" pitchFamily="2" charset="-122"/>
                      </a:endParaRPr>
                    </a:p>
                  </a:txBody>
                  <a:tcPr/>
                </a:tc>
                <a:extLst>
                  <a:ext uri="{0D108BD9-81ED-4DB2-BD59-A6C34878D82A}">
                    <a16:rowId xmlns:a16="http://schemas.microsoft.com/office/drawing/2014/main" val="848033681"/>
                  </a:ext>
                </a:extLst>
              </a:tr>
            </a:tbl>
          </a:graphicData>
        </a:graphic>
      </p:graphicFrame>
    </p:spTree>
    <p:extLst>
      <p:ext uri="{BB962C8B-B14F-4D97-AF65-F5344CB8AC3E}">
        <p14:creationId xmlns:p14="http://schemas.microsoft.com/office/powerpoint/2010/main" val="1876774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C51D252-A7C8-4D30-9158-727A94258188}"/>
              </a:ext>
            </a:extLst>
          </p:cNvPr>
          <p:cNvSpPr>
            <a:spLocks noGrp="1"/>
          </p:cNvSpPr>
          <p:nvPr>
            <p:ph idx="1"/>
          </p:nvPr>
        </p:nvSpPr>
        <p:spPr>
          <a:xfrm>
            <a:off x="1378402" y="229414"/>
            <a:ext cx="8596668" cy="6500840"/>
          </a:xfrm>
        </p:spPr>
        <p:txBody>
          <a:bodyPr>
            <a:normAutofit/>
          </a:bodyPr>
          <a:lstStyle/>
          <a:p>
            <a:r>
              <a:rPr lang="zh-CN" altLang="en-US" sz="2400" dirty="0">
                <a:solidFill>
                  <a:schemeClr val="tx1"/>
                </a:solidFill>
                <a:latin typeface="华文楷体" panose="02010600040101010101" pitchFamily="2" charset="-122"/>
                <a:ea typeface="华文楷体" panose="02010600040101010101" pitchFamily="2" charset="-122"/>
              </a:rPr>
              <a:t>据不完全统计我们初期在两个的数据集上至少跑通了以下模型：</a:t>
            </a:r>
            <a:endParaRPr lang="en-US" altLang="zh-CN" sz="2400" dirty="0">
              <a:solidFill>
                <a:schemeClr val="tx1"/>
              </a:solidFill>
              <a:latin typeface="华文楷体" panose="02010600040101010101" pitchFamily="2" charset="-122"/>
              <a:ea typeface="华文楷体" panose="02010600040101010101" pitchFamily="2" charset="-122"/>
            </a:endParaRPr>
          </a:p>
          <a:p>
            <a:pPr marL="0" indent="0" algn="ctr">
              <a:buNone/>
            </a:pPr>
            <a:endParaRPr lang="en-US" altLang="zh-CN" sz="2400" dirty="0">
              <a:latin typeface="华文楷体" panose="02010600040101010101" pitchFamily="2" charset="-122"/>
              <a:ea typeface="华文楷体" panose="02010600040101010101" pitchFamily="2" charset="-122"/>
            </a:endParaRPr>
          </a:p>
          <a:p>
            <a:pPr marL="0" indent="0" algn="ctr">
              <a:buNone/>
            </a:pPr>
            <a:endParaRPr lang="en-US" altLang="zh-CN" sz="2400" dirty="0">
              <a:solidFill>
                <a:srgbClr val="FF0000"/>
              </a:solidFill>
              <a:latin typeface="华文楷体" panose="02010600040101010101" pitchFamily="2" charset="-122"/>
              <a:ea typeface="华文楷体" panose="02010600040101010101" pitchFamily="2" charset="-122"/>
            </a:endParaRPr>
          </a:p>
          <a:p>
            <a:pPr marL="0" indent="0" algn="ctr">
              <a:buNone/>
            </a:pPr>
            <a:endParaRPr lang="en-US" altLang="zh-CN" sz="2400" dirty="0">
              <a:solidFill>
                <a:schemeClr val="tx1"/>
              </a:solidFill>
              <a:latin typeface="华文楷体" panose="02010600040101010101" pitchFamily="2" charset="-122"/>
              <a:ea typeface="华文楷体" panose="02010600040101010101" pitchFamily="2" charset="-122"/>
            </a:endParaRPr>
          </a:p>
          <a:p>
            <a:pPr marL="0" indent="0" algn="ctr">
              <a:buNone/>
            </a:pPr>
            <a:endParaRPr lang="en-US" altLang="zh-CN" sz="2400" dirty="0">
              <a:solidFill>
                <a:schemeClr val="tx1"/>
              </a:solidFill>
              <a:latin typeface="华文楷体" panose="02010600040101010101" pitchFamily="2" charset="-122"/>
              <a:ea typeface="华文楷体" panose="02010600040101010101" pitchFamily="2" charset="-122"/>
            </a:endParaRPr>
          </a:p>
          <a:p>
            <a:pPr marL="0" indent="0" algn="ctr">
              <a:buNone/>
            </a:pPr>
            <a:endParaRPr lang="en-US" altLang="zh-CN" sz="2400" dirty="0">
              <a:solidFill>
                <a:schemeClr val="tx1"/>
              </a:solidFill>
              <a:latin typeface="华文楷体" panose="02010600040101010101" pitchFamily="2" charset="-122"/>
              <a:ea typeface="华文楷体" panose="02010600040101010101" pitchFamily="2" charset="-122"/>
            </a:endParaRPr>
          </a:p>
          <a:p>
            <a:pPr marL="0" indent="0">
              <a:buNone/>
            </a:pPr>
            <a:r>
              <a:rPr lang="zh-CN" altLang="en-US" sz="2400" dirty="0">
                <a:solidFill>
                  <a:schemeClr val="tx1"/>
                </a:solidFill>
                <a:latin typeface="华文楷体" panose="02010600040101010101" pitchFamily="2" charset="-122"/>
                <a:ea typeface="华文楷体" panose="02010600040101010101" pitchFamily="2" charset="-122"/>
              </a:rPr>
              <a:t>   其中机器学习算法使用酒店评价数据集进行测试，深度学习与部分机器学习算法使用大众点评数据集的一个子集进行测试。遗憾的是我们在初期测试中发现深度学习算法的效果不如机器学习，并且走了一些弯路。</a:t>
            </a:r>
            <a:endParaRPr lang="en-US" altLang="zh-CN" sz="2400" dirty="0">
              <a:solidFill>
                <a:schemeClr val="tx1"/>
              </a:solidFill>
              <a:latin typeface="华文楷体" panose="02010600040101010101" pitchFamily="2" charset="-122"/>
              <a:ea typeface="华文楷体" panose="02010600040101010101" pitchFamily="2" charset="-122"/>
            </a:endParaRPr>
          </a:p>
          <a:p>
            <a:pPr marL="0" indent="0" algn="ctr">
              <a:buNone/>
            </a:pPr>
            <a:endParaRPr lang="en-US" altLang="zh-CN" sz="2400" dirty="0">
              <a:solidFill>
                <a:srgbClr val="FF0000"/>
              </a:solidFill>
            </a:endParaRPr>
          </a:p>
          <a:p>
            <a:pPr algn="ctr"/>
            <a:endParaRPr lang="zh-CN" altLang="en-US" dirty="0"/>
          </a:p>
        </p:txBody>
      </p:sp>
      <p:graphicFrame>
        <p:nvGraphicFramePr>
          <p:cNvPr id="11" name="表格 11">
            <a:extLst>
              <a:ext uri="{FF2B5EF4-FFF2-40B4-BE49-F238E27FC236}">
                <a16:creationId xmlns:a16="http://schemas.microsoft.com/office/drawing/2014/main" id="{CADB1D3C-2F18-4458-9937-1794BF9DF358}"/>
              </a:ext>
            </a:extLst>
          </p:cNvPr>
          <p:cNvGraphicFramePr>
            <a:graphicFrameLocks noGrp="1"/>
          </p:cNvGraphicFramePr>
          <p:nvPr>
            <p:extLst>
              <p:ext uri="{D42A27DB-BD31-4B8C-83A1-F6EECF244321}">
                <p14:modId xmlns:p14="http://schemas.microsoft.com/office/powerpoint/2010/main" val="3684789221"/>
              </p:ext>
            </p:extLst>
          </p:nvPr>
        </p:nvGraphicFramePr>
        <p:xfrm>
          <a:off x="1847070" y="1270994"/>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187466890"/>
                    </a:ext>
                  </a:extLst>
                </a:gridCol>
                <a:gridCol w="4064000">
                  <a:extLst>
                    <a:ext uri="{9D8B030D-6E8A-4147-A177-3AD203B41FA5}">
                      <a16:colId xmlns:a16="http://schemas.microsoft.com/office/drawing/2014/main" val="1336020165"/>
                    </a:ext>
                  </a:extLst>
                </a:gridCol>
              </a:tblGrid>
              <a:tr h="370840">
                <a:tc>
                  <a:txBody>
                    <a:bodyPr/>
                    <a:lstStyle/>
                    <a:p>
                      <a:pPr algn="ctr"/>
                      <a:r>
                        <a:rPr lang="en-US" altLang="zh-CN" sz="1800" dirty="0" err="1">
                          <a:solidFill>
                            <a:schemeClr val="tx1"/>
                          </a:solidFill>
                        </a:rPr>
                        <a:t>LogisticRegression</a:t>
                      </a:r>
                      <a:endParaRPr lang="zh-CN" altLang="en-US" dirty="0">
                        <a:solidFill>
                          <a:schemeClr val="tx1"/>
                        </a:solidFill>
                      </a:endParaRPr>
                    </a:p>
                  </a:txBody>
                  <a:tcPr/>
                </a:tc>
                <a:tc>
                  <a:txBody>
                    <a:bodyPr/>
                    <a:lstStyle/>
                    <a:p>
                      <a:pPr algn="ctr"/>
                      <a:r>
                        <a:rPr lang="en-US" altLang="zh-CN" sz="1800" dirty="0">
                          <a:solidFill>
                            <a:schemeClr val="tx1"/>
                          </a:solidFill>
                        </a:rPr>
                        <a:t>KNN</a:t>
                      </a:r>
                      <a:endParaRPr lang="zh-CN" altLang="en-US" dirty="0">
                        <a:solidFill>
                          <a:schemeClr val="tx1"/>
                        </a:solidFill>
                      </a:endParaRPr>
                    </a:p>
                  </a:txBody>
                  <a:tcPr/>
                </a:tc>
                <a:extLst>
                  <a:ext uri="{0D108BD9-81ED-4DB2-BD59-A6C34878D82A}">
                    <a16:rowId xmlns:a16="http://schemas.microsoft.com/office/drawing/2014/main" val="399349789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800" dirty="0">
                          <a:solidFill>
                            <a:schemeClr val="tx1"/>
                          </a:solidFill>
                        </a:rPr>
                        <a:t>随机森林             </a:t>
                      </a:r>
                      <a:endParaRPr lang="en-US" altLang="zh-CN" sz="1800"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800" dirty="0">
                          <a:solidFill>
                            <a:schemeClr val="tx1"/>
                          </a:solidFill>
                        </a:rPr>
                        <a:t>朴素贝叶斯</a:t>
                      </a:r>
                      <a:r>
                        <a:rPr lang="en-US" altLang="zh-CN" sz="1800" dirty="0">
                          <a:solidFill>
                            <a:schemeClr val="tx1"/>
                          </a:solidFill>
                        </a:rPr>
                        <a:t>        </a:t>
                      </a:r>
                    </a:p>
                  </a:txBody>
                  <a:tcPr/>
                </a:tc>
                <a:extLst>
                  <a:ext uri="{0D108BD9-81ED-4DB2-BD59-A6C34878D82A}">
                    <a16:rowId xmlns:a16="http://schemas.microsoft.com/office/drawing/2014/main" val="366230074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rPr>
                        <a:t>K-means                </a:t>
                      </a:r>
                    </a:p>
                  </a:txBody>
                  <a:tcPr/>
                </a:tc>
                <a:tc>
                  <a:txBody>
                    <a:bodyPr/>
                    <a:lstStyle/>
                    <a:p>
                      <a:pPr algn="ctr"/>
                      <a:r>
                        <a:rPr lang="zh-CN" altLang="en-US" dirty="0">
                          <a:solidFill>
                            <a:schemeClr val="tx1"/>
                          </a:solidFill>
                        </a:rPr>
                        <a:t>情感词典</a:t>
                      </a:r>
                    </a:p>
                  </a:txBody>
                  <a:tcPr/>
                </a:tc>
                <a:extLst>
                  <a:ext uri="{0D108BD9-81ED-4DB2-BD59-A6C34878D82A}">
                    <a16:rowId xmlns:a16="http://schemas.microsoft.com/office/drawing/2014/main" val="368426180"/>
                  </a:ext>
                </a:extLst>
              </a:tr>
              <a:tr h="370840">
                <a:tc>
                  <a:txBody>
                    <a:bodyPr/>
                    <a:lstStyle/>
                    <a:p>
                      <a:pPr algn="ctr"/>
                      <a:r>
                        <a:rPr lang="zh-CN" altLang="en-US" dirty="0">
                          <a:solidFill>
                            <a:schemeClr val="tx1"/>
                          </a:solidFill>
                        </a:rPr>
                        <a:t>最大熵</a:t>
                      </a:r>
                    </a:p>
                  </a:txBody>
                  <a:tcPr/>
                </a:tc>
                <a:tc>
                  <a:txBody>
                    <a:bodyPr/>
                    <a:lstStyle/>
                    <a:p>
                      <a:pPr algn="ctr"/>
                      <a:r>
                        <a:rPr lang="en-US" altLang="zh-CN" dirty="0">
                          <a:solidFill>
                            <a:schemeClr val="tx1"/>
                          </a:solidFill>
                        </a:rPr>
                        <a:t>SVM</a:t>
                      </a:r>
                      <a:endParaRPr lang="zh-CN" altLang="en-US" dirty="0">
                        <a:solidFill>
                          <a:schemeClr val="tx1"/>
                        </a:solidFill>
                      </a:endParaRPr>
                    </a:p>
                  </a:txBody>
                  <a:tcPr/>
                </a:tc>
                <a:extLst>
                  <a:ext uri="{0D108BD9-81ED-4DB2-BD59-A6C34878D82A}">
                    <a16:rowId xmlns:a16="http://schemas.microsoft.com/office/drawing/2014/main" val="22222006"/>
                  </a:ext>
                </a:extLst>
              </a:tr>
              <a:tr h="370840">
                <a:tc>
                  <a:txBody>
                    <a:bodyPr/>
                    <a:lstStyle/>
                    <a:p>
                      <a:pPr algn="ctr"/>
                      <a:r>
                        <a:rPr lang="en-US" altLang="zh-CN" dirty="0">
                          <a:solidFill>
                            <a:srgbClr val="00B050"/>
                          </a:solidFill>
                        </a:rPr>
                        <a:t>CNN</a:t>
                      </a:r>
                      <a:endParaRPr lang="zh-CN" altLang="en-US" dirty="0">
                        <a:solidFill>
                          <a:srgbClr val="00B050"/>
                        </a:solidFill>
                      </a:endParaRPr>
                    </a:p>
                  </a:txBody>
                  <a:tcPr/>
                </a:tc>
                <a:tc>
                  <a:txBody>
                    <a:bodyPr/>
                    <a:lstStyle/>
                    <a:p>
                      <a:pPr algn="ctr"/>
                      <a:r>
                        <a:rPr lang="en-US" altLang="zh-CN" dirty="0">
                          <a:solidFill>
                            <a:srgbClr val="00B050"/>
                          </a:solidFill>
                        </a:rPr>
                        <a:t>BILSTM/LSTM</a:t>
                      </a:r>
                      <a:endParaRPr lang="zh-CN" altLang="en-US" dirty="0">
                        <a:solidFill>
                          <a:srgbClr val="00B050"/>
                        </a:solidFill>
                      </a:endParaRPr>
                    </a:p>
                  </a:txBody>
                  <a:tcPr/>
                </a:tc>
                <a:extLst>
                  <a:ext uri="{0D108BD9-81ED-4DB2-BD59-A6C34878D82A}">
                    <a16:rowId xmlns:a16="http://schemas.microsoft.com/office/drawing/2014/main" val="1163431009"/>
                  </a:ext>
                </a:extLst>
              </a:tr>
            </a:tbl>
          </a:graphicData>
        </a:graphic>
      </p:graphicFrame>
    </p:spTree>
    <p:extLst>
      <p:ext uri="{BB962C8B-B14F-4D97-AF65-F5344CB8AC3E}">
        <p14:creationId xmlns:p14="http://schemas.microsoft.com/office/powerpoint/2010/main" val="576670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084D1D8A-36B8-48FD-BE09-4A99536396D5}"/>
              </a:ext>
            </a:extLst>
          </p:cNvPr>
          <p:cNvPicPr>
            <a:picLocks noGrp="1" noChangeAspect="1"/>
          </p:cNvPicPr>
          <p:nvPr>
            <p:ph idx="1"/>
          </p:nvPr>
        </p:nvPicPr>
        <p:blipFill>
          <a:blip r:embed="rId2"/>
          <a:stretch>
            <a:fillRect/>
          </a:stretch>
        </p:blipFill>
        <p:spPr>
          <a:xfrm>
            <a:off x="907525" y="1901613"/>
            <a:ext cx="4420751" cy="4405076"/>
          </a:xfrm>
          <a:prstGeom prst="rect">
            <a:avLst/>
          </a:prstGeom>
        </p:spPr>
      </p:pic>
      <p:pic>
        <p:nvPicPr>
          <p:cNvPr id="5" name="图片 4">
            <a:extLst>
              <a:ext uri="{FF2B5EF4-FFF2-40B4-BE49-F238E27FC236}">
                <a16:creationId xmlns:a16="http://schemas.microsoft.com/office/drawing/2014/main" id="{34F3B7A7-C1DE-42E5-BEB6-4F174FF9723B}"/>
              </a:ext>
            </a:extLst>
          </p:cNvPr>
          <p:cNvPicPr>
            <a:picLocks noChangeAspect="1"/>
          </p:cNvPicPr>
          <p:nvPr/>
        </p:nvPicPr>
        <p:blipFill>
          <a:blip r:embed="rId3"/>
          <a:stretch>
            <a:fillRect/>
          </a:stretch>
        </p:blipFill>
        <p:spPr>
          <a:xfrm>
            <a:off x="6420200" y="1894523"/>
            <a:ext cx="4483848" cy="4418392"/>
          </a:xfrm>
          <a:prstGeom prst="rect">
            <a:avLst/>
          </a:prstGeom>
        </p:spPr>
      </p:pic>
      <p:sp>
        <p:nvSpPr>
          <p:cNvPr id="7" name="文本框 6">
            <a:extLst>
              <a:ext uri="{FF2B5EF4-FFF2-40B4-BE49-F238E27FC236}">
                <a16:creationId xmlns:a16="http://schemas.microsoft.com/office/drawing/2014/main" id="{2BE384F8-CB25-4E42-9CB5-CEB35ABD57EC}"/>
              </a:ext>
            </a:extLst>
          </p:cNvPr>
          <p:cNvSpPr txBox="1"/>
          <p:nvPr/>
        </p:nvSpPr>
        <p:spPr>
          <a:xfrm>
            <a:off x="715020" y="350635"/>
            <a:ext cx="10340282" cy="461665"/>
          </a:xfrm>
          <a:prstGeom prst="rect">
            <a:avLst/>
          </a:prstGeom>
          <a:noFill/>
        </p:spPr>
        <p:txBody>
          <a:bodyPr wrap="square" rtlCol="0">
            <a:spAutoFit/>
          </a:bodyPr>
          <a:lstStyle/>
          <a:p>
            <a:r>
              <a:rPr lang="zh-CN" altLang="en-US" sz="2400" dirty="0"/>
              <a:t>换了大数据集以后深度学习算法结果还是比机器学习传统方法差？？？</a:t>
            </a:r>
          </a:p>
        </p:txBody>
      </p:sp>
      <p:sp>
        <p:nvSpPr>
          <p:cNvPr id="8" name="文本框 7">
            <a:extLst>
              <a:ext uri="{FF2B5EF4-FFF2-40B4-BE49-F238E27FC236}">
                <a16:creationId xmlns:a16="http://schemas.microsoft.com/office/drawing/2014/main" id="{43D1143B-73B1-4A87-A0DB-0034F26C0E6F}"/>
              </a:ext>
            </a:extLst>
          </p:cNvPr>
          <p:cNvSpPr txBox="1"/>
          <p:nvPr/>
        </p:nvSpPr>
        <p:spPr>
          <a:xfrm>
            <a:off x="2188601" y="1347537"/>
            <a:ext cx="1670671" cy="523220"/>
          </a:xfrm>
          <a:prstGeom prst="rect">
            <a:avLst/>
          </a:prstGeom>
          <a:noFill/>
        </p:spPr>
        <p:txBody>
          <a:bodyPr wrap="square" rtlCol="0">
            <a:spAutoFit/>
          </a:bodyPr>
          <a:lstStyle/>
          <a:p>
            <a:r>
              <a:rPr lang="zh-CN" altLang="en-US" dirty="0"/>
              <a:t>         </a:t>
            </a:r>
            <a:r>
              <a:rPr lang="zh-CN" altLang="en-US" sz="2800" dirty="0"/>
              <a:t>我</a:t>
            </a:r>
          </a:p>
        </p:txBody>
      </p:sp>
      <p:sp>
        <p:nvSpPr>
          <p:cNvPr id="9" name="文本框 8">
            <a:extLst>
              <a:ext uri="{FF2B5EF4-FFF2-40B4-BE49-F238E27FC236}">
                <a16:creationId xmlns:a16="http://schemas.microsoft.com/office/drawing/2014/main" id="{FA0847E8-F9D9-499B-814B-0F6930CD2916}"/>
              </a:ext>
            </a:extLst>
          </p:cNvPr>
          <p:cNvSpPr txBox="1"/>
          <p:nvPr/>
        </p:nvSpPr>
        <p:spPr>
          <a:xfrm>
            <a:off x="7012692" y="1378393"/>
            <a:ext cx="2530069" cy="523220"/>
          </a:xfrm>
          <a:prstGeom prst="rect">
            <a:avLst/>
          </a:prstGeom>
          <a:noFill/>
        </p:spPr>
        <p:txBody>
          <a:bodyPr wrap="square" rtlCol="0">
            <a:spAutoFit/>
          </a:bodyPr>
          <a:lstStyle/>
          <a:p>
            <a:r>
              <a:rPr lang="zh-CN" altLang="en-US" sz="2800" dirty="0"/>
              <a:t>              维纬</a:t>
            </a:r>
          </a:p>
        </p:txBody>
      </p:sp>
    </p:spTree>
    <p:extLst>
      <p:ext uri="{BB962C8B-B14F-4D97-AF65-F5344CB8AC3E}">
        <p14:creationId xmlns:p14="http://schemas.microsoft.com/office/powerpoint/2010/main" val="290625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3B114F6-5237-4A26-9CE9-1453B71E5150}"/>
              </a:ext>
            </a:extLst>
          </p:cNvPr>
          <p:cNvSpPr>
            <a:spLocks noGrp="1"/>
          </p:cNvSpPr>
          <p:nvPr>
            <p:ph idx="1"/>
          </p:nvPr>
        </p:nvSpPr>
        <p:spPr>
          <a:xfrm>
            <a:off x="825252" y="318342"/>
            <a:ext cx="8596668" cy="3880773"/>
          </a:xfrm>
        </p:spPr>
        <p:txBody>
          <a:bodyPr/>
          <a:lstStyle/>
          <a:p>
            <a:r>
              <a:rPr lang="zh-CN" altLang="en-US" sz="2400" dirty="0">
                <a:solidFill>
                  <a:schemeClr val="tx1"/>
                </a:solidFill>
              </a:rPr>
              <a:t>重写</a:t>
            </a:r>
            <a:r>
              <a:rPr lang="en-US" altLang="zh-CN" sz="2400" dirty="0">
                <a:solidFill>
                  <a:schemeClr val="tx1"/>
                </a:solidFill>
              </a:rPr>
              <a:t>LSTM</a:t>
            </a:r>
            <a:r>
              <a:rPr lang="zh-CN" altLang="en-US" sz="2400" dirty="0">
                <a:solidFill>
                  <a:schemeClr val="tx1"/>
                </a:solidFill>
              </a:rPr>
              <a:t>模型以后深度学习算法结果还是比机器学习传统方法差？？？</a:t>
            </a:r>
          </a:p>
          <a:p>
            <a:endParaRPr lang="zh-CN" altLang="en-US" dirty="0"/>
          </a:p>
        </p:txBody>
      </p:sp>
      <p:pic>
        <p:nvPicPr>
          <p:cNvPr id="5" name="内容占位符 3">
            <a:extLst>
              <a:ext uri="{FF2B5EF4-FFF2-40B4-BE49-F238E27FC236}">
                <a16:creationId xmlns:a16="http://schemas.microsoft.com/office/drawing/2014/main" id="{0813469C-00C2-4FB6-98E7-57A114040DC9}"/>
              </a:ext>
            </a:extLst>
          </p:cNvPr>
          <p:cNvPicPr>
            <a:picLocks noChangeAspect="1"/>
          </p:cNvPicPr>
          <p:nvPr/>
        </p:nvPicPr>
        <p:blipFill>
          <a:blip r:embed="rId2"/>
          <a:stretch>
            <a:fillRect/>
          </a:stretch>
        </p:blipFill>
        <p:spPr>
          <a:xfrm>
            <a:off x="613984" y="1748317"/>
            <a:ext cx="4420751" cy="4405076"/>
          </a:xfrm>
          <a:prstGeom prst="rect">
            <a:avLst/>
          </a:prstGeom>
        </p:spPr>
      </p:pic>
      <p:pic>
        <p:nvPicPr>
          <p:cNvPr id="6" name="内容占位符 3">
            <a:extLst>
              <a:ext uri="{FF2B5EF4-FFF2-40B4-BE49-F238E27FC236}">
                <a16:creationId xmlns:a16="http://schemas.microsoft.com/office/drawing/2014/main" id="{41A69774-8C0D-4C82-A19D-17B6E602F2DA}"/>
              </a:ext>
            </a:extLst>
          </p:cNvPr>
          <p:cNvPicPr>
            <a:picLocks noChangeAspect="1"/>
          </p:cNvPicPr>
          <p:nvPr/>
        </p:nvPicPr>
        <p:blipFill>
          <a:blip r:embed="rId2"/>
          <a:stretch>
            <a:fillRect/>
          </a:stretch>
        </p:blipFill>
        <p:spPr>
          <a:xfrm>
            <a:off x="6585240" y="1748317"/>
            <a:ext cx="4420751" cy="4405076"/>
          </a:xfrm>
          <a:prstGeom prst="rect">
            <a:avLst/>
          </a:prstGeom>
        </p:spPr>
      </p:pic>
      <p:sp>
        <p:nvSpPr>
          <p:cNvPr id="7" name="文本框 6">
            <a:extLst>
              <a:ext uri="{FF2B5EF4-FFF2-40B4-BE49-F238E27FC236}">
                <a16:creationId xmlns:a16="http://schemas.microsoft.com/office/drawing/2014/main" id="{77F09CFC-0D02-4697-B6C2-7410E88892B4}"/>
              </a:ext>
            </a:extLst>
          </p:cNvPr>
          <p:cNvSpPr txBox="1"/>
          <p:nvPr/>
        </p:nvSpPr>
        <p:spPr>
          <a:xfrm>
            <a:off x="2824360" y="1146747"/>
            <a:ext cx="1613647" cy="461665"/>
          </a:xfrm>
          <a:prstGeom prst="rect">
            <a:avLst/>
          </a:prstGeom>
          <a:noFill/>
        </p:spPr>
        <p:txBody>
          <a:bodyPr wrap="square" rtlCol="0">
            <a:spAutoFit/>
          </a:bodyPr>
          <a:lstStyle/>
          <a:p>
            <a:r>
              <a:rPr lang="zh-CN" altLang="en-US" sz="2400" dirty="0"/>
              <a:t>我</a:t>
            </a:r>
          </a:p>
        </p:txBody>
      </p:sp>
      <p:sp>
        <p:nvSpPr>
          <p:cNvPr id="9" name="文本框 8">
            <a:extLst>
              <a:ext uri="{FF2B5EF4-FFF2-40B4-BE49-F238E27FC236}">
                <a16:creationId xmlns:a16="http://schemas.microsoft.com/office/drawing/2014/main" id="{B8BB8E59-42C0-4C72-BF0A-A410D63D26F2}"/>
              </a:ext>
            </a:extLst>
          </p:cNvPr>
          <p:cNvSpPr txBox="1"/>
          <p:nvPr/>
        </p:nvSpPr>
        <p:spPr>
          <a:xfrm>
            <a:off x="7823385" y="1150494"/>
            <a:ext cx="2265830" cy="461665"/>
          </a:xfrm>
          <a:prstGeom prst="rect">
            <a:avLst/>
          </a:prstGeom>
          <a:noFill/>
        </p:spPr>
        <p:txBody>
          <a:bodyPr wrap="square" rtlCol="0">
            <a:spAutoFit/>
          </a:bodyPr>
          <a:lstStyle/>
          <a:p>
            <a:r>
              <a:rPr lang="zh-CN" altLang="en-US" dirty="0"/>
              <a:t>            </a:t>
            </a:r>
            <a:r>
              <a:rPr lang="zh-CN" altLang="en-US" sz="2400" dirty="0"/>
              <a:t>维纬</a:t>
            </a:r>
          </a:p>
        </p:txBody>
      </p:sp>
    </p:spTree>
    <p:extLst>
      <p:ext uri="{BB962C8B-B14F-4D97-AF65-F5344CB8AC3E}">
        <p14:creationId xmlns:p14="http://schemas.microsoft.com/office/powerpoint/2010/main" val="4040030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936CAE-0233-4BCB-B131-8FC042E8197F}"/>
              </a:ext>
            </a:extLst>
          </p:cNvPr>
          <p:cNvSpPr>
            <a:spLocks noGrp="1"/>
          </p:cNvSpPr>
          <p:nvPr>
            <p:ph type="title"/>
          </p:nvPr>
        </p:nvSpPr>
        <p:spPr>
          <a:xfrm>
            <a:off x="564776" y="127748"/>
            <a:ext cx="9875520" cy="1356360"/>
          </a:xfrm>
        </p:spPr>
        <p:txBody>
          <a:bodyPr/>
          <a:lstStyle/>
          <a:p>
            <a:r>
              <a:rPr lang="zh-CN" altLang="en-US" dirty="0">
                <a:solidFill>
                  <a:srgbClr val="00B0F0"/>
                </a:solidFill>
              </a:rPr>
              <a:t>错误示范</a:t>
            </a:r>
            <a:r>
              <a:rPr lang="en-US" altLang="zh-CN" dirty="0">
                <a:solidFill>
                  <a:srgbClr val="00B0F0"/>
                </a:solidFill>
              </a:rPr>
              <a:t>-</a:t>
            </a:r>
            <a:r>
              <a:rPr lang="zh-CN" altLang="en-US" dirty="0">
                <a:solidFill>
                  <a:srgbClr val="00B0F0"/>
                </a:solidFill>
              </a:rPr>
              <a:t>大众点评数据集</a:t>
            </a:r>
          </a:p>
        </p:txBody>
      </p:sp>
      <p:sp>
        <p:nvSpPr>
          <p:cNvPr id="3" name="内容占位符 2">
            <a:extLst>
              <a:ext uri="{FF2B5EF4-FFF2-40B4-BE49-F238E27FC236}">
                <a16:creationId xmlns:a16="http://schemas.microsoft.com/office/drawing/2014/main" id="{AE343D8D-0E03-4789-A285-A75354F4837F}"/>
              </a:ext>
            </a:extLst>
          </p:cNvPr>
          <p:cNvSpPr>
            <a:spLocks noGrp="1"/>
          </p:cNvSpPr>
          <p:nvPr>
            <p:ph idx="1"/>
          </p:nvPr>
        </p:nvSpPr>
        <p:spPr>
          <a:xfrm>
            <a:off x="1797666" y="1397747"/>
            <a:ext cx="8596668" cy="5460253"/>
          </a:xfrm>
        </p:spPr>
        <p:txBody>
          <a:bodyPr>
            <a:normAutofit fontScale="92500" lnSpcReduction="10000"/>
          </a:bodyPr>
          <a:lstStyle/>
          <a:p>
            <a:pPr marL="0" indent="0">
              <a:buNone/>
            </a:pPr>
            <a:r>
              <a:rPr lang="en-US" altLang="zh-CN" dirty="0">
                <a:solidFill>
                  <a:schemeClr val="tx1"/>
                </a:solidFill>
                <a:latin typeface="华文楷体" panose="02010600040101010101" pitchFamily="2" charset="-122"/>
                <a:ea typeface="华文楷体" panose="02010600040101010101" pitchFamily="2" charset="-122"/>
              </a:rPr>
              <a:t>"2","</a:t>
            </a:r>
            <a:r>
              <a:rPr lang="zh-CN" altLang="en-US" dirty="0">
                <a:solidFill>
                  <a:schemeClr val="tx1"/>
                </a:solidFill>
                <a:latin typeface="华文楷体" panose="02010600040101010101" pitchFamily="2" charset="-122"/>
                <a:ea typeface="华文楷体" panose="02010600040101010101" pitchFamily="2" charset="-122"/>
              </a:rPr>
              <a:t>设施很好，音响效果比其他的</a:t>
            </a:r>
            <a:r>
              <a:rPr lang="en-US" altLang="zh-CN" dirty="0">
                <a:solidFill>
                  <a:schemeClr val="tx1"/>
                </a:solidFill>
                <a:latin typeface="华文楷体" panose="02010600040101010101" pitchFamily="2" charset="-122"/>
                <a:ea typeface="华文楷体" panose="02010600040101010101" pitchFamily="2" charset="-122"/>
              </a:rPr>
              <a:t>KTV</a:t>
            </a:r>
            <a:r>
              <a:rPr lang="zh-CN" altLang="en-US" dirty="0">
                <a:solidFill>
                  <a:schemeClr val="tx1"/>
                </a:solidFill>
                <a:latin typeface="华文楷体" panose="02010600040101010101" pitchFamily="2" charset="-122"/>
                <a:ea typeface="华文楷体" panose="02010600040101010101" pitchFamily="2" charset="-122"/>
              </a:rPr>
              <a:t>要好，没有钱柜那么贵！前后大屏幕看的比较方便，无线麦克风用起来不用拖来拖去那么麻烦！</a:t>
            </a:r>
            <a:r>
              <a:rPr lang="en-US" altLang="zh-CN" dirty="0">
                <a:solidFill>
                  <a:schemeClr val="tx1"/>
                </a:solidFill>
                <a:latin typeface="华文楷体" panose="02010600040101010101" pitchFamily="2" charset="-122"/>
                <a:ea typeface="华文楷体" panose="02010600040101010101" pitchFamily="2" charset="-122"/>
              </a:rPr>
              <a:t>“</a:t>
            </a:r>
          </a:p>
          <a:p>
            <a:pPr marL="0" indent="0">
              <a:buNone/>
            </a:pPr>
            <a:r>
              <a:rPr lang="en-US" altLang="zh-CN" dirty="0">
                <a:solidFill>
                  <a:schemeClr val="tx1"/>
                </a:solidFill>
                <a:latin typeface="华文楷体" panose="02010600040101010101" pitchFamily="2" charset="-122"/>
                <a:ea typeface="华文楷体" panose="02010600040101010101" pitchFamily="2" charset="-122"/>
              </a:rPr>
              <a:t>"1","</a:t>
            </a:r>
            <a:r>
              <a:rPr lang="zh-CN" altLang="en-US" dirty="0">
                <a:solidFill>
                  <a:schemeClr val="tx1"/>
                </a:solidFill>
                <a:latin typeface="华文楷体" panose="02010600040101010101" pitchFamily="2" charset="-122"/>
                <a:ea typeface="华文楷体" panose="02010600040101010101" pitchFamily="2" charset="-122"/>
              </a:rPr>
              <a:t>还行。 点心蛮好的 喜欢他的小馄饨 不过涨价了</a:t>
            </a:r>
            <a:r>
              <a:rPr lang="en-US" altLang="zh-CN" dirty="0">
                <a:solidFill>
                  <a:schemeClr val="tx1"/>
                </a:solidFill>
                <a:latin typeface="华文楷体" panose="02010600040101010101" pitchFamily="2" charset="-122"/>
                <a:ea typeface="华文楷体" panose="02010600040101010101" pitchFamily="2" charset="-122"/>
              </a:rPr>
              <a:t>n</a:t>
            </a:r>
            <a:r>
              <a:rPr lang="zh-CN" altLang="en-US" dirty="0">
                <a:solidFill>
                  <a:schemeClr val="tx1"/>
                </a:solidFill>
                <a:latin typeface="华文楷体" panose="02010600040101010101" pitchFamily="2" charset="-122"/>
                <a:ea typeface="华文楷体" panose="02010600040101010101" pitchFamily="2" charset="-122"/>
              </a:rPr>
              <a:t>次了然后青团也很好吃额 糕团也不错 每次去看爷爷都会带点过去隔壁吃家常菜的也不错</a:t>
            </a:r>
            <a:r>
              <a:rPr lang="en-US" altLang="zh-CN" dirty="0">
                <a:solidFill>
                  <a:schemeClr val="tx1"/>
                </a:solidFill>
                <a:latin typeface="华文楷体" panose="02010600040101010101" pitchFamily="2" charset="-122"/>
                <a:ea typeface="华文楷体" panose="02010600040101010101" pitchFamily="2" charset="-122"/>
              </a:rPr>
              <a:t>~"</a:t>
            </a:r>
          </a:p>
          <a:p>
            <a:pPr marL="0" indent="0">
              <a:buNone/>
            </a:pPr>
            <a:r>
              <a:rPr lang="en-US" altLang="zh-CN" dirty="0">
                <a:solidFill>
                  <a:schemeClr val="tx1"/>
                </a:solidFill>
                <a:latin typeface="华文楷体" panose="02010600040101010101" pitchFamily="2" charset="-122"/>
                <a:ea typeface="华文楷体" panose="02010600040101010101" pitchFamily="2" charset="-122"/>
              </a:rPr>
              <a:t>“2”,“</a:t>
            </a:r>
            <a:r>
              <a:rPr lang="zh-CN" altLang="en-US" dirty="0">
                <a:solidFill>
                  <a:schemeClr val="tx1"/>
                </a:solidFill>
                <a:latin typeface="华文楷体" panose="02010600040101010101" pitchFamily="2" charset="-122"/>
                <a:ea typeface="华文楷体" panose="02010600040101010101" pitchFamily="2" charset="-122"/>
              </a:rPr>
              <a:t>昨天在</a:t>
            </a:r>
            <a:r>
              <a:rPr lang="en-US" altLang="zh-CN" dirty="0">
                <a:solidFill>
                  <a:schemeClr val="tx1"/>
                </a:solidFill>
                <a:latin typeface="华文楷体" panose="02010600040101010101" pitchFamily="2" charset="-122"/>
                <a:ea typeface="华文楷体" panose="02010600040101010101" pitchFamily="2" charset="-122"/>
              </a:rPr>
              <a:t>DP</a:t>
            </a:r>
            <a:r>
              <a:rPr lang="zh-CN" altLang="en-US" dirty="0">
                <a:solidFill>
                  <a:schemeClr val="tx1"/>
                </a:solidFill>
                <a:latin typeface="华文楷体" panose="02010600040101010101" pitchFamily="2" charset="-122"/>
                <a:ea typeface="华文楷体" panose="02010600040101010101" pitchFamily="2" charset="-122"/>
              </a:rPr>
              <a:t>上看到了这家店评价还不错，因为在学校附近，本来就想去吃吃看</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所以今天就一鼓作气</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去尝试啦</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和两个女生一起去的</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知道他家的特色是焖锅，本来还担心不够吃</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结果看到了邻桌的两个人只点了一大锅焖锅</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就觉得我们三人再加一个菜就够了</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最后点的是焖全鸡和酸辣土豆丝</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土豆丝上的很快</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但不得不说</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太酸了</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不过就当是给后来的主菜开开胃吧</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左盼右盼</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终于盼来了我们的大锅</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已经焖熟的菜带着炉灶一起上来</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热腾腾的</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有一只全鸡</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芹菜</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胡萝卜（不得不说胡萝卜太好吃啦！！完全没想到能做出这种味道</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最后鸡都没吃完，胡萝卜倒是吃得干干净净）</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还有大蒜</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汤汁很浓</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滋味很足</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微甜</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非常下饭</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a:t>
            </a:r>
            <a:endParaRPr lang="en-US" altLang="zh-CN" dirty="0">
              <a:solidFill>
                <a:schemeClr val="tx1"/>
              </a:solidFill>
              <a:latin typeface="华文楷体" panose="02010600040101010101" pitchFamily="2" charset="-122"/>
              <a:ea typeface="华文楷体" panose="02010600040101010101" pitchFamily="2" charset="-122"/>
            </a:endParaRPr>
          </a:p>
          <a:p>
            <a:pPr marL="0" indent="0">
              <a:buNone/>
            </a:pPr>
            <a:endParaRPr lang="en-US" altLang="zh-CN" dirty="0">
              <a:solidFill>
                <a:schemeClr val="tx1"/>
              </a:solidFill>
              <a:latin typeface="华文楷体" panose="02010600040101010101" pitchFamily="2" charset="-122"/>
              <a:ea typeface="华文楷体" panose="02010600040101010101" pitchFamily="2" charset="-122"/>
            </a:endParaRPr>
          </a:p>
          <a:p>
            <a:pPr marL="0" indent="0">
              <a:buNone/>
            </a:pPr>
            <a:r>
              <a:rPr lang="zh-CN" altLang="en-US" dirty="0">
                <a:solidFill>
                  <a:schemeClr val="tx1"/>
                </a:solidFill>
                <a:latin typeface="华文楷体" panose="02010600040101010101" pitchFamily="2" charset="-122"/>
                <a:ea typeface="华文楷体" panose="02010600040101010101" pitchFamily="2" charset="-122"/>
              </a:rPr>
              <a:t>  直到</a:t>
            </a:r>
            <a:r>
              <a:rPr lang="en-US" altLang="zh-CN" dirty="0">
                <a:solidFill>
                  <a:schemeClr val="tx1"/>
                </a:solidFill>
                <a:latin typeface="华文楷体" panose="02010600040101010101" pitchFamily="2" charset="-122"/>
                <a:ea typeface="华文楷体" panose="02010600040101010101" pitchFamily="2" charset="-122"/>
              </a:rPr>
              <a:t>11</a:t>
            </a:r>
            <a:r>
              <a:rPr lang="zh-CN" altLang="en-US" dirty="0">
                <a:solidFill>
                  <a:schemeClr val="tx1"/>
                </a:solidFill>
                <a:latin typeface="华文楷体" panose="02010600040101010101" pitchFamily="2" charset="-122"/>
                <a:ea typeface="华文楷体" panose="02010600040101010101" pitchFamily="2" charset="-122"/>
              </a:rPr>
              <a:t>月</a:t>
            </a:r>
            <a:r>
              <a:rPr lang="en-US" altLang="zh-CN" dirty="0">
                <a:solidFill>
                  <a:schemeClr val="tx1"/>
                </a:solidFill>
                <a:latin typeface="华文楷体" panose="02010600040101010101" pitchFamily="2" charset="-122"/>
                <a:ea typeface="华文楷体" panose="02010600040101010101" pitchFamily="2" charset="-122"/>
              </a:rPr>
              <a:t>3</a:t>
            </a:r>
            <a:r>
              <a:rPr lang="zh-CN" altLang="en-US" dirty="0">
                <a:solidFill>
                  <a:schemeClr val="tx1"/>
                </a:solidFill>
                <a:latin typeface="华文楷体" panose="02010600040101010101" pitchFamily="2" charset="-122"/>
                <a:ea typeface="华文楷体" panose="02010600040101010101" pitchFamily="2" charset="-122"/>
              </a:rPr>
              <a:t>号晚上，我反复修改模型并且调整参数都得不到好结果以后，鬼使神差的打开了这个数据集认真阅读了起来。</a:t>
            </a:r>
            <a:r>
              <a:rPr lang="zh-CN" altLang="en-US" dirty="0">
                <a:solidFill>
                  <a:srgbClr val="FF0000"/>
                </a:solidFill>
                <a:latin typeface="华文楷体" panose="02010600040101010101" pitchFamily="2" charset="-122"/>
                <a:ea typeface="华文楷体" panose="02010600040101010101" pitchFamily="2" charset="-122"/>
              </a:rPr>
              <a:t>直接取出前</a:t>
            </a:r>
            <a:r>
              <a:rPr lang="en-US" altLang="zh-CN" dirty="0">
                <a:solidFill>
                  <a:srgbClr val="FF0000"/>
                </a:solidFill>
                <a:latin typeface="华文楷体" panose="02010600040101010101" pitchFamily="2" charset="-122"/>
                <a:ea typeface="华文楷体" panose="02010600040101010101" pitchFamily="2" charset="-122"/>
              </a:rPr>
              <a:t>100</a:t>
            </a:r>
            <a:r>
              <a:rPr lang="zh-CN" altLang="en-US" dirty="0">
                <a:solidFill>
                  <a:srgbClr val="FF0000"/>
                </a:solidFill>
                <a:latin typeface="华文楷体" panose="02010600040101010101" pitchFamily="2" charset="-122"/>
                <a:ea typeface="华文楷体" panose="02010600040101010101" pitchFamily="2" charset="-122"/>
              </a:rPr>
              <a:t>条数据人工打标签，正确率高达</a:t>
            </a:r>
            <a:r>
              <a:rPr lang="en-US" altLang="zh-CN" dirty="0">
                <a:solidFill>
                  <a:srgbClr val="FF0000"/>
                </a:solidFill>
                <a:latin typeface="华文楷体" panose="02010600040101010101" pitchFamily="2" charset="-122"/>
                <a:ea typeface="华文楷体" panose="02010600040101010101" pitchFamily="2" charset="-122"/>
              </a:rPr>
              <a:t>60%</a:t>
            </a:r>
            <a:r>
              <a:rPr lang="zh-CN" altLang="en-US" dirty="0">
                <a:solidFill>
                  <a:srgbClr val="FF0000"/>
                </a:solidFill>
                <a:latin typeface="华文楷体" panose="02010600040101010101" pitchFamily="2" charset="-122"/>
                <a:ea typeface="华文楷体" panose="02010600040101010101" pitchFamily="2" charset="-122"/>
              </a:rPr>
              <a:t>？？？</a:t>
            </a:r>
            <a:endParaRPr lang="en-US" altLang="zh-CN" dirty="0">
              <a:solidFill>
                <a:srgbClr val="FF0000"/>
              </a:solidFill>
              <a:latin typeface="华文楷体" panose="02010600040101010101" pitchFamily="2" charset="-122"/>
              <a:ea typeface="华文楷体" panose="02010600040101010101" pitchFamily="2" charset="-122"/>
            </a:endParaRP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3906160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774C7-8106-4A0C-9711-071D54648F2E}"/>
              </a:ext>
            </a:extLst>
          </p:cNvPr>
          <p:cNvSpPr>
            <a:spLocks noGrp="1"/>
          </p:cNvSpPr>
          <p:nvPr>
            <p:ph type="title"/>
          </p:nvPr>
        </p:nvSpPr>
        <p:spPr>
          <a:xfrm>
            <a:off x="677334" y="186017"/>
            <a:ext cx="9875520" cy="1356360"/>
          </a:xfrm>
        </p:spPr>
        <p:txBody>
          <a:bodyPr/>
          <a:lstStyle/>
          <a:p>
            <a:r>
              <a:rPr lang="zh-CN" altLang="en-US" dirty="0">
                <a:solidFill>
                  <a:srgbClr val="00B0F0"/>
                </a:solidFill>
              </a:rPr>
              <a:t>中期报告使用数据集</a:t>
            </a:r>
          </a:p>
        </p:txBody>
      </p:sp>
      <p:sp>
        <p:nvSpPr>
          <p:cNvPr id="3" name="内容占位符 2">
            <a:extLst>
              <a:ext uri="{FF2B5EF4-FFF2-40B4-BE49-F238E27FC236}">
                <a16:creationId xmlns:a16="http://schemas.microsoft.com/office/drawing/2014/main" id="{5111897F-4DA4-464E-BB2A-149DA5BAC516}"/>
              </a:ext>
            </a:extLst>
          </p:cNvPr>
          <p:cNvSpPr>
            <a:spLocks noGrp="1"/>
          </p:cNvSpPr>
          <p:nvPr>
            <p:ph idx="1"/>
          </p:nvPr>
        </p:nvSpPr>
        <p:spPr>
          <a:xfrm>
            <a:off x="1316760" y="1369639"/>
            <a:ext cx="8596668" cy="4697411"/>
          </a:xfrm>
        </p:spPr>
        <p:txBody>
          <a:bodyPr>
            <a:normAutofit fontScale="92500" lnSpcReduction="10000"/>
          </a:bodyPr>
          <a:lstStyle/>
          <a:p>
            <a:r>
              <a:rPr lang="zh-CN" altLang="en-US" dirty="0">
                <a:solidFill>
                  <a:schemeClr val="tx1"/>
                </a:solidFill>
                <a:latin typeface="华文楷体" panose="02010600040101010101" pitchFamily="2" charset="-122"/>
                <a:ea typeface="华文楷体" panose="02010600040101010101" pitchFamily="2" charset="-122"/>
              </a:rPr>
              <a:t>中文情感挖掘语料</a:t>
            </a:r>
            <a:r>
              <a:rPr lang="en-US" altLang="zh-CN" dirty="0">
                <a:solidFill>
                  <a:schemeClr val="tx1"/>
                </a:solidFill>
                <a:latin typeface="华文楷体" panose="02010600040101010101" pitchFamily="2" charset="-122"/>
                <a:ea typeface="华文楷体" panose="02010600040101010101" pitchFamily="2" charset="-122"/>
              </a:rPr>
              <a:t>-</a:t>
            </a:r>
            <a:r>
              <a:rPr lang="en-US" altLang="zh-CN" dirty="0" err="1">
                <a:solidFill>
                  <a:schemeClr val="tx1"/>
                </a:solidFill>
                <a:latin typeface="华文楷体" panose="02010600040101010101" pitchFamily="2" charset="-122"/>
                <a:ea typeface="华文楷体" panose="02010600040101010101" pitchFamily="2" charset="-122"/>
              </a:rPr>
              <a:t>ChnSentiCorp</a:t>
            </a:r>
            <a:endParaRPr lang="en-US" altLang="zh-CN" dirty="0">
              <a:solidFill>
                <a:schemeClr val="tx1"/>
              </a:solidFill>
              <a:latin typeface="华文楷体" panose="02010600040101010101" pitchFamily="2" charset="-122"/>
              <a:ea typeface="华文楷体" panose="02010600040101010101" pitchFamily="2" charset="-122"/>
            </a:endParaRPr>
          </a:p>
          <a:p>
            <a:r>
              <a:rPr lang="zh-CN" altLang="en-US" dirty="0">
                <a:solidFill>
                  <a:schemeClr val="tx1"/>
                </a:solidFill>
                <a:latin typeface="华文楷体" panose="02010600040101010101" pitchFamily="2" charset="-122"/>
                <a:ea typeface="华文楷体" panose="02010600040101010101" pitchFamily="2" charset="-122"/>
              </a:rPr>
              <a:t>说明：语料库涉及</a:t>
            </a:r>
            <a:r>
              <a:rPr lang="en-US" altLang="zh-CN" dirty="0">
                <a:solidFill>
                  <a:schemeClr val="tx1"/>
                </a:solidFill>
                <a:latin typeface="华文楷体" panose="02010600040101010101" pitchFamily="2" charset="-122"/>
                <a:ea typeface="华文楷体" panose="02010600040101010101" pitchFamily="2" charset="-122"/>
              </a:rPr>
              <a:t>3</a:t>
            </a:r>
            <a:r>
              <a:rPr lang="zh-CN" altLang="en-US" dirty="0">
                <a:solidFill>
                  <a:schemeClr val="tx1"/>
                </a:solidFill>
                <a:latin typeface="华文楷体" panose="02010600040101010101" pitchFamily="2" charset="-122"/>
                <a:ea typeface="华文楷体" panose="02010600040101010101" pitchFamily="2" charset="-122"/>
              </a:rPr>
              <a:t>个领域：酒店、电脑</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笔记本</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与书籍</a:t>
            </a:r>
            <a:endParaRPr lang="en-US" altLang="zh-CN" dirty="0">
              <a:solidFill>
                <a:schemeClr val="tx1"/>
              </a:solidFill>
              <a:latin typeface="华文楷体" panose="02010600040101010101" pitchFamily="2" charset="-122"/>
              <a:ea typeface="华文楷体" panose="02010600040101010101" pitchFamily="2" charset="-122"/>
            </a:endParaRPr>
          </a:p>
          <a:p>
            <a:r>
              <a:rPr lang="zh-CN" altLang="en-US" dirty="0">
                <a:solidFill>
                  <a:schemeClr val="tx1"/>
                </a:solidFill>
                <a:latin typeface="华文楷体" panose="02010600040101010101" pitchFamily="2" charset="-122"/>
                <a:ea typeface="华文楷体" panose="02010600040101010101" pitchFamily="2" charset="-122"/>
              </a:rPr>
              <a:t>示例：</a:t>
            </a:r>
            <a:endParaRPr lang="en-US" altLang="zh-CN" dirty="0">
              <a:solidFill>
                <a:schemeClr val="tx1"/>
              </a:solidFill>
              <a:latin typeface="华文楷体" panose="02010600040101010101" pitchFamily="2" charset="-122"/>
              <a:ea typeface="华文楷体" panose="02010600040101010101" pitchFamily="2" charset="-122"/>
            </a:endParaRPr>
          </a:p>
          <a:p>
            <a:r>
              <a:rPr lang="en-US" altLang="zh-CN" dirty="0">
                <a:solidFill>
                  <a:schemeClr val="tx1"/>
                </a:solidFill>
                <a:latin typeface="华文楷体" panose="02010600040101010101" pitchFamily="2" charset="-122"/>
                <a:ea typeface="华文楷体" panose="02010600040101010101" pitchFamily="2" charset="-122"/>
              </a:rPr>
              <a:t>1  15.4</a:t>
            </a:r>
            <a:r>
              <a:rPr lang="zh-CN" altLang="en-US" dirty="0">
                <a:solidFill>
                  <a:schemeClr val="tx1"/>
                </a:solidFill>
                <a:latin typeface="华文楷体" panose="02010600040101010101" pitchFamily="2" charset="-122"/>
                <a:ea typeface="华文楷体" panose="02010600040101010101" pitchFamily="2" charset="-122"/>
              </a:rPr>
              <a:t>寸笔记本的键盘确实爽，基本跟台式机差不多了，蛮喜欢数字小键盘，输数字特方便，样子也很美观，做工也相当不错</a:t>
            </a:r>
            <a:endParaRPr lang="en-US" altLang="zh-CN" dirty="0">
              <a:solidFill>
                <a:schemeClr val="tx1"/>
              </a:solidFill>
              <a:latin typeface="华文楷体" panose="02010600040101010101" pitchFamily="2" charset="-122"/>
              <a:ea typeface="华文楷体" panose="02010600040101010101" pitchFamily="2" charset="-122"/>
            </a:endParaRPr>
          </a:p>
          <a:p>
            <a:r>
              <a:rPr lang="en-US" altLang="zh-CN" dirty="0">
                <a:solidFill>
                  <a:schemeClr val="tx1"/>
                </a:solidFill>
                <a:latin typeface="华文楷体" panose="02010600040101010101" pitchFamily="2" charset="-122"/>
                <a:ea typeface="华文楷体" panose="02010600040101010101" pitchFamily="2" charset="-122"/>
              </a:rPr>
              <a:t>1  </a:t>
            </a:r>
            <a:r>
              <a:rPr lang="zh-CN" altLang="en-US" dirty="0">
                <a:solidFill>
                  <a:schemeClr val="tx1"/>
                </a:solidFill>
                <a:latin typeface="华文楷体" panose="02010600040101010101" pitchFamily="2" charset="-122"/>
                <a:ea typeface="华文楷体" panose="02010600040101010101" pitchFamily="2" charset="-122"/>
              </a:rPr>
              <a:t>非常不错，服务很好，位于市中心区，交通方便，不过价格也高！</a:t>
            </a:r>
          </a:p>
          <a:p>
            <a:r>
              <a:rPr lang="en-US" altLang="zh-CN" dirty="0">
                <a:solidFill>
                  <a:schemeClr val="tx1"/>
                </a:solidFill>
                <a:latin typeface="华文楷体" panose="02010600040101010101" pitchFamily="2" charset="-122"/>
                <a:ea typeface="华文楷体" panose="02010600040101010101" pitchFamily="2" charset="-122"/>
              </a:rPr>
              <a:t>0  </a:t>
            </a:r>
            <a:r>
              <a:rPr lang="zh-CN" altLang="en-US" dirty="0">
                <a:solidFill>
                  <a:schemeClr val="tx1"/>
                </a:solidFill>
                <a:latin typeface="华文楷体" panose="02010600040101010101" pitchFamily="2" charset="-122"/>
                <a:ea typeface="华文楷体" panose="02010600040101010101" pitchFamily="2" charset="-122"/>
              </a:rPr>
              <a:t>本书其实没说什么，也看不出价值在哪，作者倒是牛，把西医批评的一无是处，感觉就是根本不懂科学</a:t>
            </a:r>
            <a:endParaRPr lang="en-US" altLang="zh-CN" dirty="0">
              <a:solidFill>
                <a:schemeClr val="tx1"/>
              </a:solidFill>
              <a:latin typeface="华文楷体" panose="02010600040101010101" pitchFamily="2" charset="-122"/>
              <a:ea typeface="华文楷体" panose="02010600040101010101" pitchFamily="2" charset="-122"/>
            </a:endParaRPr>
          </a:p>
          <a:p>
            <a:r>
              <a:rPr lang="zh-CN" altLang="en-US" dirty="0">
                <a:solidFill>
                  <a:schemeClr val="tx1"/>
                </a:solidFill>
                <a:latin typeface="华文楷体" panose="02010600040101010101" pitchFamily="2" charset="-122"/>
                <a:ea typeface="华文楷体" panose="02010600040101010101" pitchFamily="2" charset="-122"/>
              </a:rPr>
              <a:t>数据集规模：</a:t>
            </a:r>
            <a:endParaRPr lang="en-US" altLang="zh-CN" dirty="0">
              <a:solidFill>
                <a:schemeClr val="tx1"/>
              </a:solidFill>
              <a:latin typeface="华文楷体" panose="02010600040101010101" pitchFamily="2" charset="-122"/>
              <a:ea typeface="华文楷体" panose="02010600040101010101" pitchFamily="2" charset="-122"/>
            </a:endParaRPr>
          </a:p>
          <a:p>
            <a:pPr marL="0" indent="0" algn="ctr">
              <a:buNone/>
            </a:pPr>
            <a:r>
              <a:rPr lang="en-US" altLang="zh-CN" dirty="0">
                <a:solidFill>
                  <a:schemeClr val="tx1"/>
                </a:solidFill>
              </a:rPr>
              <a:t>Train</a:t>
            </a:r>
            <a:r>
              <a:rPr lang="zh-CN" altLang="en-US" dirty="0">
                <a:solidFill>
                  <a:schemeClr val="tx1"/>
                </a:solidFill>
              </a:rPr>
              <a:t>：</a:t>
            </a:r>
            <a:r>
              <a:rPr lang="en-US" altLang="zh-CN" dirty="0">
                <a:solidFill>
                  <a:schemeClr val="tx1"/>
                </a:solidFill>
              </a:rPr>
              <a:t>10k</a:t>
            </a:r>
          </a:p>
          <a:p>
            <a:pPr marL="0" indent="0" algn="ctr">
              <a:buNone/>
            </a:pPr>
            <a:r>
              <a:rPr lang="en-US" altLang="zh-CN" dirty="0">
                <a:solidFill>
                  <a:schemeClr val="tx1"/>
                </a:solidFill>
              </a:rPr>
              <a:t>Test</a:t>
            </a:r>
            <a:r>
              <a:rPr lang="zh-CN" altLang="en-US" dirty="0">
                <a:solidFill>
                  <a:schemeClr val="tx1"/>
                </a:solidFill>
              </a:rPr>
              <a:t>：</a:t>
            </a:r>
            <a:r>
              <a:rPr lang="en-US" altLang="zh-CN" dirty="0">
                <a:solidFill>
                  <a:schemeClr val="tx1"/>
                </a:solidFill>
              </a:rPr>
              <a:t>1.2k</a:t>
            </a:r>
          </a:p>
          <a:p>
            <a:pPr marL="0" indent="0" algn="ctr">
              <a:buNone/>
            </a:pPr>
            <a:r>
              <a:rPr lang="en-US" altLang="zh-CN" dirty="0">
                <a:solidFill>
                  <a:schemeClr val="tx1"/>
                </a:solidFill>
              </a:rPr>
              <a:t>Dev</a:t>
            </a:r>
            <a:r>
              <a:rPr lang="zh-CN" altLang="en-US" dirty="0">
                <a:solidFill>
                  <a:schemeClr val="tx1"/>
                </a:solidFill>
              </a:rPr>
              <a:t>：</a:t>
            </a:r>
            <a:r>
              <a:rPr lang="en-US" altLang="zh-CN" dirty="0">
                <a:solidFill>
                  <a:schemeClr val="tx1"/>
                </a:solidFill>
              </a:rPr>
              <a:t>1.2k</a:t>
            </a:r>
          </a:p>
          <a:p>
            <a:endParaRPr lang="en-US" altLang="zh-CN" dirty="0"/>
          </a:p>
          <a:p>
            <a:pPr marL="0" indent="0">
              <a:buNone/>
            </a:pPr>
            <a:endParaRPr lang="zh-CN" altLang="en-US" dirty="0"/>
          </a:p>
          <a:p>
            <a:endParaRPr lang="zh-CN" altLang="en-US" dirty="0"/>
          </a:p>
          <a:p>
            <a:endParaRPr lang="zh-CN" altLang="en-US" dirty="0"/>
          </a:p>
        </p:txBody>
      </p:sp>
    </p:spTree>
    <p:extLst>
      <p:ext uri="{BB962C8B-B14F-4D97-AF65-F5344CB8AC3E}">
        <p14:creationId xmlns:p14="http://schemas.microsoft.com/office/powerpoint/2010/main" val="3025010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04AE57-B071-43C2-A795-04DA788F0757}"/>
              </a:ext>
            </a:extLst>
          </p:cNvPr>
          <p:cNvSpPr>
            <a:spLocks noGrp="1"/>
          </p:cNvSpPr>
          <p:nvPr>
            <p:ph type="title"/>
          </p:nvPr>
        </p:nvSpPr>
        <p:spPr/>
        <p:txBody>
          <a:bodyPr/>
          <a:lstStyle/>
          <a:p>
            <a:r>
              <a:rPr lang="zh-CN" altLang="en-US" dirty="0">
                <a:solidFill>
                  <a:srgbClr val="00B0F0"/>
                </a:solidFill>
              </a:rPr>
              <a:t>测试模型</a:t>
            </a:r>
            <a:r>
              <a:rPr lang="en-US" altLang="zh-CN" dirty="0">
                <a:solidFill>
                  <a:srgbClr val="00B0F0"/>
                </a:solidFill>
              </a:rPr>
              <a:t>-</a:t>
            </a:r>
            <a:r>
              <a:rPr lang="zh-CN" altLang="en-US" dirty="0">
                <a:solidFill>
                  <a:srgbClr val="00B0F0"/>
                </a:solidFill>
              </a:rPr>
              <a:t>机器学习经典模型</a:t>
            </a:r>
          </a:p>
        </p:txBody>
      </p:sp>
      <p:sp>
        <p:nvSpPr>
          <p:cNvPr id="3" name="内容占位符 2">
            <a:extLst>
              <a:ext uri="{FF2B5EF4-FFF2-40B4-BE49-F238E27FC236}">
                <a16:creationId xmlns:a16="http://schemas.microsoft.com/office/drawing/2014/main" id="{D8B52E5F-353F-41CC-97F4-1F9EA9384668}"/>
              </a:ext>
            </a:extLst>
          </p:cNvPr>
          <p:cNvSpPr>
            <a:spLocks noGrp="1"/>
          </p:cNvSpPr>
          <p:nvPr>
            <p:ph idx="1"/>
          </p:nvPr>
        </p:nvSpPr>
        <p:spPr/>
        <p:txBody>
          <a:bodyPr>
            <a:normAutofit/>
          </a:bodyPr>
          <a:lstStyle/>
          <a:p>
            <a:r>
              <a:rPr lang="en-US" altLang="zh-CN" sz="2400" dirty="0" err="1">
                <a:solidFill>
                  <a:schemeClr val="tx1"/>
                </a:solidFill>
                <a:latin typeface="华文楷体" panose="02010600040101010101" pitchFamily="2" charset="-122"/>
                <a:ea typeface="华文楷体" panose="02010600040101010101" pitchFamily="2" charset="-122"/>
              </a:rPr>
              <a:t>LogisticRegression</a:t>
            </a:r>
            <a:endParaRPr lang="en-US" altLang="zh-CN" sz="2400" dirty="0">
              <a:solidFill>
                <a:schemeClr val="tx1"/>
              </a:solidFill>
              <a:latin typeface="华文楷体" panose="02010600040101010101" pitchFamily="2" charset="-122"/>
              <a:ea typeface="华文楷体" panose="02010600040101010101" pitchFamily="2" charset="-122"/>
            </a:endParaRPr>
          </a:p>
          <a:p>
            <a:r>
              <a:rPr lang="en-US" altLang="zh-CN" sz="2400" dirty="0">
                <a:solidFill>
                  <a:schemeClr val="tx1"/>
                </a:solidFill>
                <a:latin typeface="华文楷体" panose="02010600040101010101" pitchFamily="2" charset="-122"/>
                <a:ea typeface="华文楷体" panose="02010600040101010101" pitchFamily="2" charset="-122"/>
              </a:rPr>
              <a:t>Naive Bayes</a:t>
            </a:r>
          </a:p>
          <a:p>
            <a:r>
              <a:rPr lang="en-US" altLang="zh-CN" sz="2400" dirty="0">
                <a:solidFill>
                  <a:schemeClr val="tx1"/>
                </a:solidFill>
                <a:latin typeface="华文楷体" panose="02010600040101010101" pitchFamily="2" charset="-122"/>
                <a:ea typeface="华文楷体" panose="02010600040101010101" pitchFamily="2" charset="-122"/>
              </a:rPr>
              <a:t>SVM</a:t>
            </a:r>
          </a:p>
          <a:p>
            <a:r>
              <a:rPr lang="en-US" altLang="zh-CN" sz="2400" dirty="0">
                <a:solidFill>
                  <a:schemeClr val="tx1"/>
                </a:solidFill>
                <a:latin typeface="华文楷体" panose="02010600040101010101" pitchFamily="2" charset="-122"/>
                <a:ea typeface="华文楷体" panose="02010600040101010101" pitchFamily="2" charset="-122"/>
              </a:rPr>
              <a:t>random decision forests</a:t>
            </a:r>
          </a:p>
          <a:p>
            <a:r>
              <a:rPr lang="en-US" altLang="zh-CN" sz="2400" dirty="0">
                <a:solidFill>
                  <a:schemeClr val="tx1"/>
                </a:solidFill>
                <a:latin typeface="华文楷体" panose="02010600040101010101" pitchFamily="2" charset="-122"/>
                <a:ea typeface="华文楷体" panose="02010600040101010101" pitchFamily="2" charset="-122"/>
              </a:rPr>
              <a:t>KNN</a:t>
            </a:r>
          </a:p>
          <a:p>
            <a:r>
              <a:rPr lang="en-US" altLang="zh-CN" sz="2400" dirty="0">
                <a:solidFill>
                  <a:schemeClr val="tx1"/>
                </a:solidFill>
                <a:latin typeface="华文楷体" panose="02010600040101010101" pitchFamily="2" charset="-122"/>
                <a:ea typeface="华文楷体" panose="02010600040101010101" pitchFamily="2" charset="-122"/>
              </a:rPr>
              <a:t>K-means</a:t>
            </a:r>
            <a:endParaRPr lang="zh-CN" altLang="en-US" sz="2400" dirty="0">
              <a:solidFill>
                <a:schemeClr val="tx1"/>
              </a:solidFill>
              <a:latin typeface="华文楷体" panose="02010600040101010101" pitchFamily="2" charset="-122"/>
              <a:ea typeface="华文楷体" panose="02010600040101010101" pitchFamily="2" charset="-122"/>
            </a:endParaRPr>
          </a:p>
        </p:txBody>
      </p:sp>
      <p:graphicFrame>
        <p:nvGraphicFramePr>
          <p:cNvPr id="6" name="表格 6">
            <a:extLst>
              <a:ext uri="{FF2B5EF4-FFF2-40B4-BE49-F238E27FC236}">
                <a16:creationId xmlns:a16="http://schemas.microsoft.com/office/drawing/2014/main" id="{A17299C7-F72A-47F2-85B4-48217E317C04}"/>
              </a:ext>
            </a:extLst>
          </p:cNvPr>
          <p:cNvGraphicFramePr>
            <a:graphicFrameLocks noGrp="1"/>
          </p:cNvGraphicFramePr>
          <p:nvPr>
            <p:extLst>
              <p:ext uri="{D42A27DB-BD31-4B8C-83A1-F6EECF244321}">
                <p14:modId xmlns:p14="http://schemas.microsoft.com/office/powerpoint/2010/main" val="3447163665"/>
              </p:ext>
            </p:extLst>
          </p:nvPr>
        </p:nvGraphicFramePr>
        <p:xfrm>
          <a:off x="5163670" y="2160589"/>
          <a:ext cx="5534212" cy="2560320"/>
        </p:xfrm>
        <a:graphic>
          <a:graphicData uri="http://schemas.openxmlformats.org/drawingml/2006/table">
            <a:tbl>
              <a:tblPr firstRow="1" bandRow="1">
                <a:tableStyleId>{5C22544A-7EE6-4342-B048-85BDC9FD1C3A}</a:tableStyleId>
              </a:tblPr>
              <a:tblGrid>
                <a:gridCol w="2767106">
                  <a:extLst>
                    <a:ext uri="{9D8B030D-6E8A-4147-A177-3AD203B41FA5}">
                      <a16:colId xmlns:a16="http://schemas.microsoft.com/office/drawing/2014/main" val="1639089239"/>
                    </a:ext>
                  </a:extLst>
                </a:gridCol>
                <a:gridCol w="2767106">
                  <a:extLst>
                    <a:ext uri="{9D8B030D-6E8A-4147-A177-3AD203B41FA5}">
                      <a16:colId xmlns:a16="http://schemas.microsoft.com/office/drawing/2014/main" val="710621201"/>
                    </a:ext>
                  </a:extLst>
                </a:gridCol>
              </a:tblGrid>
              <a:tr h="281392">
                <a:tc>
                  <a:txBody>
                    <a:bodyPr/>
                    <a:lstStyle/>
                    <a:p>
                      <a:pPr algn="ctr"/>
                      <a:r>
                        <a:rPr lang="en-US" altLang="zh-CN" dirty="0"/>
                        <a:t>model</a:t>
                      </a:r>
                      <a:endParaRPr lang="zh-CN" altLang="en-US" dirty="0"/>
                    </a:p>
                  </a:txBody>
                  <a:tcPr/>
                </a:tc>
                <a:tc>
                  <a:txBody>
                    <a:bodyPr/>
                    <a:lstStyle/>
                    <a:p>
                      <a:pPr algn="ctr"/>
                      <a:r>
                        <a:rPr lang="en-US" altLang="zh-CN" dirty="0"/>
                        <a:t>acc</a:t>
                      </a:r>
                      <a:endParaRPr lang="zh-CN" altLang="en-US" dirty="0"/>
                    </a:p>
                  </a:txBody>
                  <a:tcPr/>
                </a:tc>
                <a:extLst>
                  <a:ext uri="{0D108BD9-81ED-4DB2-BD59-A6C34878D82A}">
                    <a16:rowId xmlns:a16="http://schemas.microsoft.com/office/drawing/2014/main" val="3833238216"/>
                  </a:ext>
                </a:extLst>
              </a:tr>
              <a:tr h="281392">
                <a:tc>
                  <a:txBody>
                    <a:bodyPr/>
                    <a:lstStyle/>
                    <a:p>
                      <a:pPr algn="ctr"/>
                      <a:r>
                        <a:rPr lang="en-US" altLang="zh-CN" dirty="0" err="1"/>
                        <a:t>LogisticRegression</a:t>
                      </a:r>
                      <a:endParaRPr lang="zh-CN" altLang="en-US" dirty="0"/>
                    </a:p>
                  </a:txBody>
                  <a:tcPr/>
                </a:tc>
                <a:tc>
                  <a:txBody>
                    <a:bodyPr/>
                    <a:lstStyle/>
                    <a:p>
                      <a:pPr algn="ctr"/>
                      <a:r>
                        <a:rPr lang="en-US" altLang="zh-CN" b="1" dirty="0">
                          <a:latin typeface="华文楷体" panose="02010600040101010101" pitchFamily="2" charset="-122"/>
                          <a:ea typeface="华文楷体" panose="02010600040101010101" pitchFamily="2" charset="-122"/>
                        </a:rPr>
                        <a:t>83.42%</a:t>
                      </a:r>
                      <a:endParaRPr lang="zh-CN" altLang="en-US" b="1" dirty="0">
                        <a:latin typeface="华文楷体" panose="02010600040101010101" pitchFamily="2" charset="-122"/>
                        <a:ea typeface="华文楷体" panose="02010600040101010101" pitchFamily="2" charset="-122"/>
                      </a:endParaRPr>
                    </a:p>
                  </a:txBody>
                  <a:tcPr/>
                </a:tc>
                <a:extLst>
                  <a:ext uri="{0D108BD9-81ED-4DB2-BD59-A6C34878D82A}">
                    <a16:rowId xmlns:a16="http://schemas.microsoft.com/office/drawing/2014/main" val="176882541"/>
                  </a:ext>
                </a:extLst>
              </a:tr>
              <a:tr h="28139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800" dirty="0"/>
                        <a:t>Naive Bayes</a:t>
                      </a:r>
                    </a:p>
                  </a:txBody>
                  <a:tcPr/>
                </a:tc>
                <a:tc>
                  <a:txBody>
                    <a:bodyPr/>
                    <a:lstStyle/>
                    <a:p>
                      <a:pPr algn="ctr"/>
                      <a:r>
                        <a:rPr lang="en-US" altLang="zh-CN" b="1" dirty="0">
                          <a:latin typeface="华文楷体" panose="02010600040101010101" pitchFamily="2" charset="-122"/>
                          <a:ea typeface="华文楷体" panose="02010600040101010101" pitchFamily="2" charset="-122"/>
                        </a:rPr>
                        <a:t>81.55%</a:t>
                      </a:r>
                      <a:endParaRPr lang="zh-CN" altLang="en-US" b="1" dirty="0">
                        <a:latin typeface="华文楷体" panose="02010600040101010101" pitchFamily="2" charset="-122"/>
                        <a:ea typeface="华文楷体" panose="02010600040101010101" pitchFamily="2" charset="-122"/>
                      </a:endParaRPr>
                    </a:p>
                  </a:txBody>
                  <a:tcPr/>
                </a:tc>
                <a:extLst>
                  <a:ext uri="{0D108BD9-81ED-4DB2-BD59-A6C34878D82A}">
                    <a16:rowId xmlns:a16="http://schemas.microsoft.com/office/drawing/2014/main" val="2638014784"/>
                  </a:ext>
                </a:extLst>
              </a:tr>
              <a:tr h="281392">
                <a:tc>
                  <a:txBody>
                    <a:bodyPr/>
                    <a:lstStyle/>
                    <a:p>
                      <a:pPr algn="ctr"/>
                      <a:r>
                        <a:rPr lang="en-US" altLang="zh-CN" sz="1800" dirty="0">
                          <a:solidFill>
                            <a:srgbClr val="FF0000"/>
                          </a:solidFill>
                        </a:rPr>
                        <a:t>SVM</a:t>
                      </a:r>
                      <a:endParaRPr lang="zh-CN" altLang="en-US" dirty="0">
                        <a:solidFill>
                          <a:srgbClr val="FF0000"/>
                        </a:solidFill>
                      </a:endParaRPr>
                    </a:p>
                  </a:txBody>
                  <a:tcPr/>
                </a:tc>
                <a:tc>
                  <a:txBody>
                    <a:bodyPr/>
                    <a:lstStyle/>
                    <a:p>
                      <a:pPr algn="ctr"/>
                      <a:r>
                        <a:rPr lang="en-US" altLang="zh-CN" b="1" dirty="0">
                          <a:solidFill>
                            <a:srgbClr val="FF0000"/>
                          </a:solidFill>
                          <a:latin typeface="华文楷体" panose="02010600040101010101" pitchFamily="2" charset="-122"/>
                          <a:ea typeface="华文楷体" panose="02010600040101010101" pitchFamily="2" charset="-122"/>
                        </a:rPr>
                        <a:t>84.58%</a:t>
                      </a:r>
                      <a:endParaRPr lang="zh-CN" altLang="en-US" b="1" dirty="0">
                        <a:solidFill>
                          <a:srgbClr val="FF0000"/>
                        </a:solidFill>
                        <a:latin typeface="华文楷体" panose="02010600040101010101" pitchFamily="2" charset="-122"/>
                        <a:ea typeface="华文楷体" panose="02010600040101010101" pitchFamily="2" charset="-122"/>
                      </a:endParaRPr>
                    </a:p>
                  </a:txBody>
                  <a:tcPr/>
                </a:tc>
                <a:extLst>
                  <a:ext uri="{0D108BD9-81ED-4DB2-BD59-A6C34878D82A}">
                    <a16:rowId xmlns:a16="http://schemas.microsoft.com/office/drawing/2014/main" val="3805462655"/>
                  </a:ext>
                </a:extLst>
              </a:tr>
              <a:tr h="28139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800" dirty="0"/>
                        <a:t>random decision forests</a:t>
                      </a:r>
                    </a:p>
                  </a:txBody>
                  <a:tcPr/>
                </a:tc>
                <a:tc>
                  <a:txBody>
                    <a:bodyPr/>
                    <a:lstStyle/>
                    <a:p>
                      <a:pPr algn="ctr"/>
                      <a:r>
                        <a:rPr lang="en-US" altLang="zh-CN" b="1" dirty="0">
                          <a:latin typeface="华文楷体" panose="02010600040101010101" pitchFamily="2" charset="-122"/>
                          <a:ea typeface="华文楷体" panose="02010600040101010101" pitchFamily="2" charset="-122"/>
                        </a:rPr>
                        <a:t>84.25%</a:t>
                      </a:r>
                      <a:endParaRPr lang="zh-CN" altLang="en-US" b="1" dirty="0">
                        <a:latin typeface="华文楷体" panose="02010600040101010101" pitchFamily="2" charset="-122"/>
                        <a:ea typeface="华文楷体" panose="02010600040101010101" pitchFamily="2" charset="-122"/>
                      </a:endParaRPr>
                    </a:p>
                  </a:txBody>
                  <a:tcPr/>
                </a:tc>
                <a:extLst>
                  <a:ext uri="{0D108BD9-81ED-4DB2-BD59-A6C34878D82A}">
                    <a16:rowId xmlns:a16="http://schemas.microsoft.com/office/drawing/2014/main" val="3441040342"/>
                  </a:ext>
                </a:extLst>
              </a:tr>
              <a:tr h="28139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800" dirty="0"/>
                        <a:t>KNN</a:t>
                      </a:r>
                    </a:p>
                  </a:txBody>
                  <a:tcPr/>
                </a:tc>
                <a:tc>
                  <a:txBody>
                    <a:bodyPr/>
                    <a:lstStyle/>
                    <a:p>
                      <a:pPr algn="ctr"/>
                      <a:r>
                        <a:rPr lang="en-US" altLang="zh-CN" b="1" dirty="0">
                          <a:latin typeface="华文楷体" panose="02010600040101010101" pitchFamily="2" charset="-122"/>
                          <a:ea typeface="华文楷体" panose="02010600040101010101" pitchFamily="2" charset="-122"/>
                        </a:rPr>
                        <a:t>79.58%</a:t>
                      </a:r>
                      <a:endParaRPr lang="zh-CN" altLang="en-US" b="1" dirty="0">
                        <a:latin typeface="华文楷体" panose="02010600040101010101" pitchFamily="2" charset="-122"/>
                        <a:ea typeface="华文楷体" panose="02010600040101010101" pitchFamily="2" charset="-122"/>
                      </a:endParaRPr>
                    </a:p>
                  </a:txBody>
                  <a:tcPr/>
                </a:tc>
                <a:extLst>
                  <a:ext uri="{0D108BD9-81ED-4DB2-BD59-A6C34878D82A}">
                    <a16:rowId xmlns:a16="http://schemas.microsoft.com/office/drawing/2014/main" val="3666796235"/>
                  </a:ext>
                </a:extLst>
              </a:tr>
              <a:tr h="28139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800" dirty="0"/>
                        <a:t>K-means</a:t>
                      </a:r>
                      <a:endParaRPr lang="zh-CN" altLang="en-US" sz="1800" dirty="0"/>
                    </a:p>
                  </a:txBody>
                  <a:tcPr/>
                </a:tc>
                <a:tc>
                  <a:txBody>
                    <a:bodyPr/>
                    <a:lstStyle/>
                    <a:p>
                      <a:pPr algn="ctr"/>
                      <a:r>
                        <a:rPr lang="en-US" altLang="zh-CN" b="1" dirty="0">
                          <a:latin typeface="华文楷体" panose="02010600040101010101" pitchFamily="2" charset="-122"/>
                          <a:ea typeface="华文楷体" panose="02010600040101010101" pitchFamily="2" charset="-122"/>
                        </a:rPr>
                        <a:t>49.58%</a:t>
                      </a:r>
                      <a:endParaRPr lang="zh-CN" altLang="en-US" b="1" dirty="0">
                        <a:latin typeface="华文楷体" panose="02010600040101010101" pitchFamily="2" charset="-122"/>
                        <a:ea typeface="华文楷体" panose="02010600040101010101" pitchFamily="2" charset="-122"/>
                      </a:endParaRPr>
                    </a:p>
                  </a:txBody>
                  <a:tcPr/>
                </a:tc>
                <a:extLst>
                  <a:ext uri="{0D108BD9-81ED-4DB2-BD59-A6C34878D82A}">
                    <a16:rowId xmlns:a16="http://schemas.microsoft.com/office/drawing/2014/main" val="3881448848"/>
                  </a:ext>
                </a:extLst>
              </a:tr>
            </a:tbl>
          </a:graphicData>
        </a:graphic>
      </p:graphicFrame>
    </p:spTree>
    <p:extLst>
      <p:ext uri="{BB962C8B-B14F-4D97-AF65-F5344CB8AC3E}">
        <p14:creationId xmlns:p14="http://schemas.microsoft.com/office/powerpoint/2010/main" val="1248007862"/>
      </p:ext>
    </p:extLst>
  </p:cSld>
  <p:clrMapOvr>
    <a:masterClrMapping/>
  </p:clrMapOvr>
</p:sld>
</file>

<file path=ppt/theme/theme1.xml><?xml version="1.0" encoding="utf-8"?>
<a:theme xmlns:a="http://schemas.openxmlformats.org/drawingml/2006/main" name="基础">
  <a:themeElements>
    <a:clrScheme name="字幕">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基础">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基础">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TM03457444[[fn=基础]]</Template>
  <TotalTime>1171</TotalTime>
  <Words>1785</Words>
  <Application>Microsoft Office PowerPoint</Application>
  <PresentationFormat>宽屏</PresentationFormat>
  <Paragraphs>187</Paragraphs>
  <Slides>32</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32</vt:i4>
      </vt:variant>
    </vt:vector>
  </HeadingPairs>
  <TitlesOfParts>
    <vt:vector size="38" baseType="lpstr">
      <vt:lpstr>华文楷体</vt:lpstr>
      <vt:lpstr>宋体</vt:lpstr>
      <vt:lpstr>微软雅黑 Light</vt:lpstr>
      <vt:lpstr>Arial</vt:lpstr>
      <vt:lpstr>Corbel</vt:lpstr>
      <vt:lpstr>基础</vt:lpstr>
      <vt:lpstr>Sentiment Analysis </vt:lpstr>
      <vt:lpstr>Introduction</vt:lpstr>
      <vt:lpstr>任务划分</vt:lpstr>
      <vt:lpstr>PowerPoint 演示文稿</vt:lpstr>
      <vt:lpstr>PowerPoint 演示文稿</vt:lpstr>
      <vt:lpstr>PowerPoint 演示文稿</vt:lpstr>
      <vt:lpstr>错误示范-大众点评数据集</vt:lpstr>
      <vt:lpstr>中期报告使用数据集</vt:lpstr>
      <vt:lpstr>测试模型-机器学习经典模型</vt:lpstr>
      <vt:lpstr>测试模型-深度学习经典模型</vt:lpstr>
      <vt:lpstr>PowerPoint 演示文稿</vt:lpstr>
      <vt:lpstr>为什么要用GRU？</vt:lpstr>
      <vt:lpstr>为什么要用GRU？</vt:lpstr>
      <vt:lpstr>PowerPoint 演示文稿</vt:lpstr>
      <vt:lpstr>PowerPoint 演示文稿</vt:lpstr>
      <vt:lpstr>为什么使用LSTM与BiLSTM？ </vt:lpstr>
      <vt:lpstr>PowerPoint 演示文稿</vt:lpstr>
      <vt:lpstr>GRU，LSTM和BiLSTM的比较</vt:lpstr>
      <vt:lpstr>Attention机制？</vt:lpstr>
      <vt:lpstr>Attention机制？</vt:lpstr>
      <vt:lpstr>提升模型</vt:lpstr>
      <vt:lpstr>Attention-based LSTM</vt:lpstr>
      <vt:lpstr>Architecture&amp;Results</vt:lpstr>
      <vt:lpstr>Attention is ALL YOU NEED </vt:lpstr>
      <vt:lpstr>NLP特征提取</vt:lpstr>
      <vt:lpstr>Transformer结构</vt:lpstr>
      <vt:lpstr>Transformer结构</vt:lpstr>
      <vt:lpstr>Transformer结构</vt:lpstr>
      <vt:lpstr>PowerPoint 演示文稿</vt:lpstr>
      <vt:lpstr>ERNIE</vt:lpstr>
      <vt:lpstr>基于语言模型的无监督情感迁移</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 鑫鉴</dc:creator>
  <cp:lastModifiedBy>赵 鑫鉴</cp:lastModifiedBy>
  <cp:revision>58</cp:revision>
  <dcterms:created xsi:type="dcterms:W3CDTF">2019-10-27T12:31:09Z</dcterms:created>
  <dcterms:modified xsi:type="dcterms:W3CDTF">2019-11-06T06:36:08Z</dcterms:modified>
</cp:coreProperties>
</file>